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65" r:id="rId2"/>
    <p:sldMasterId id="2147483889" r:id="rId3"/>
    <p:sldMasterId id="2147483981" r:id="rId4"/>
  </p:sldMasterIdLst>
  <p:notesMasterIdLst>
    <p:notesMasterId r:id="rId15"/>
  </p:notesMasterIdLst>
  <p:handoutMasterIdLst>
    <p:handoutMasterId r:id="rId16"/>
  </p:handoutMasterIdLst>
  <p:sldIdLst>
    <p:sldId id="454" r:id="rId5"/>
    <p:sldId id="413" r:id="rId6"/>
    <p:sldId id="456" r:id="rId7"/>
    <p:sldId id="276" r:id="rId8"/>
    <p:sldId id="257" r:id="rId9"/>
    <p:sldId id="259" r:id="rId10"/>
    <p:sldId id="261" r:id="rId11"/>
    <p:sldId id="265" r:id="rId12"/>
    <p:sldId id="258" r:id="rId13"/>
    <p:sldId id="457" r:id="rId14"/>
  </p:sldIdLst>
  <p:sldSz cx="9144000" cy="6858000" type="screen4x3"/>
  <p:notesSz cx="6400800" cy="86868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39" autoAdjust="0"/>
    <p:restoredTop sz="86520" autoAdjust="0"/>
  </p:normalViewPr>
  <p:slideViewPr>
    <p:cSldViewPr>
      <p:cViewPr varScale="1">
        <p:scale>
          <a:sx n="84" d="100"/>
          <a:sy n="84" d="100"/>
        </p:scale>
        <p:origin x="10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34C7C006-B2A3-89B7-DBA2-6C3B6F410A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09" tIns="43104" rIns="86209" bIns="43104" numCol="1" anchor="t" anchorCtr="0" compatLnSpc="1">
            <a:prstTxWarp prst="textNoShape">
              <a:avLst/>
            </a:prstTxWarp>
          </a:bodyPr>
          <a:lstStyle>
            <a:lvl1pPr defTabSz="862013" eaLnBrk="0" hangingPunct="0">
              <a:defRPr sz="11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406377D4-9AB5-DA44-6604-4686C146C0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09" tIns="43104" rIns="86209" bIns="43104" numCol="1" anchor="t" anchorCtr="0" compatLnSpc="1">
            <a:prstTxWarp prst="textNoShape">
              <a:avLst/>
            </a:prstTxWarp>
          </a:bodyPr>
          <a:lstStyle>
            <a:lvl1pPr algn="r" defTabSz="862013" eaLnBrk="0" hangingPunct="0">
              <a:defRPr sz="1100"/>
            </a:lvl1pPr>
          </a:lstStyle>
          <a:p>
            <a:pPr>
              <a:defRPr/>
            </a:pPr>
            <a:fld id="{955B457D-0822-414E-B259-DFE17332CF6E}" type="datetimeFigureOut">
              <a:rPr lang="hr-HR" altLang="en-US"/>
              <a:pPr>
                <a:defRPr/>
              </a:pPr>
              <a:t>3.4.2025.</a:t>
            </a:fld>
            <a:endParaRPr lang="hr-HR" altLang="en-US"/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B4CBCD62-1C81-2F8F-B9DD-CB7581DC018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09" tIns="43104" rIns="86209" bIns="43104" numCol="1" anchor="b" anchorCtr="0" compatLnSpc="1">
            <a:prstTxWarp prst="textNoShape">
              <a:avLst/>
            </a:prstTxWarp>
          </a:bodyPr>
          <a:lstStyle>
            <a:lvl1pPr defTabSz="862013" eaLnBrk="0" hangingPunct="0">
              <a:defRPr sz="11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A1B8AF3B-03B2-8752-7294-DCDF600834E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09" tIns="43104" rIns="86209" bIns="43104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pPr>
              <a:defRPr/>
            </a:pPr>
            <a:fld id="{40E9CF3D-E6D3-4F51-B8C9-EDAEC7BE616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15E7B55-19B5-5B59-B38A-2CB53309E0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9" tIns="43104" rIns="86209" bIns="43104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460CC81-003D-50C0-12EB-A772BD75EE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9" tIns="43104" rIns="86209" bIns="43104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FFF4EA3A-4413-32E1-4B4E-C9DA90E567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4988" cy="3259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7CC6B219-20EB-70D1-CDAA-F5A6A6D8F2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9" tIns="43104" rIns="86209" bIns="43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Textmasterformate durch Klicken bearbeiten</a:t>
            </a:r>
          </a:p>
          <a:p>
            <a:pPr lvl="1"/>
            <a:r>
              <a:rPr lang="de-DE" altLang="en-US" noProof="0"/>
              <a:t>Zweite Ebene</a:t>
            </a:r>
          </a:p>
          <a:p>
            <a:pPr lvl="2"/>
            <a:r>
              <a:rPr lang="de-DE" altLang="en-US" noProof="0"/>
              <a:t>Dritte Ebene</a:t>
            </a:r>
          </a:p>
          <a:p>
            <a:pPr lvl="3"/>
            <a:r>
              <a:rPr lang="de-DE" altLang="en-US" noProof="0"/>
              <a:t>Vierte Ebene</a:t>
            </a:r>
          </a:p>
          <a:p>
            <a:pPr lvl="4"/>
            <a:r>
              <a:rPr lang="de-DE" altLang="en-US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4931866C-1FD8-9F26-4A70-2FF2A92E2E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9" tIns="43104" rIns="86209" bIns="43104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EBBE3D24-EE1F-F522-621B-C6B564DA4B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9" tIns="43104" rIns="86209" bIns="43104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fld id="{89D455EC-6C74-43EA-8EB0-126AFAD2FF5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3B2AC43-78CD-2F65-C56B-209E24D780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0AB3480B-6B11-CC16-65B3-1644A65186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hr-H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713F3766-5A3E-DEBC-1004-BFAB1B56F0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27FA1685-4723-601E-B4DF-BAA776637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DA24A00D-BB83-9A81-F827-AC540A612B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5CD2FC2F-414E-465F-DF1E-30184ED69F2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CC8E4C26-5272-572F-C8D8-DE03196FCE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0494534C-7701-5AF2-8B3C-AE82B893C2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AC9A798E-9EFB-CFDB-E20B-FA129D2066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2F15765F-2174-12AF-0961-CB1E15E75C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A320927C-D11D-7F9F-B0DA-1B055EDB40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2F9CCD2D-55CD-5A4C-96F8-F450B6779E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9A0FFF21-F9E2-E016-B9F6-449A4D111E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28936B4E-A962-7E0F-8D08-3075A4176A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14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614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89928F9D-89EC-C0CA-73B8-A2A8A868FF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736B8-9AA6-4987-B08B-106AD11E5D56}" type="datetimeFigureOut">
              <a:rPr lang="sr-Latn-CS" altLang="en-US"/>
              <a:pPr>
                <a:defRPr/>
              </a:pPr>
              <a:t>3.4.2025.</a:t>
            </a:fld>
            <a:endParaRPr lang="hr-HR" altLang="en-US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1003DE41-C18F-EF5B-EE66-AAF242A15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FDADAE6E-4C05-2FD4-F997-9F5832431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292F1-B13C-48D8-814C-0146DBA2135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9718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65CFDB-95E5-CEA0-E948-57EAC5B1C8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5A9793-48E8-9CD1-8DC0-948404B2C9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3DE2E-D312-43E5-92B4-D8B4953A5EC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8B8761D-FD78-3C08-03D2-8D5345A1BD4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1DC7-274B-4FF0-A8A1-91238CA8F1CF}" type="datetimeFigureOut">
              <a:rPr lang="sr-Latn-CS" altLang="en-US"/>
              <a:pPr>
                <a:defRPr/>
              </a:pPr>
              <a:t>3.4.2025.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6921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36AE96C-484E-9514-8533-32BA8A0B77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FBBD6D-39DD-17AA-F463-3F0C3703D6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BE111-1923-4518-8BCF-4C192CB70A1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C0A2641-A56F-A1D9-5346-88B41898960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C59EF-B151-4C17-85A8-C3EE5F4F5CA1}" type="datetimeFigureOut">
              <a:rPr lang="sr-Latn-CS" altLang="en-US"/>
              <a:pPr>
                <a:defRPr/>
              </a:pPr>
              <a:t>3.4.2025.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6511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0C9C9B1-0241-473E-5796-05F78D56FE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C732A0-C554-A4D4-FB3D-B8B3DC7844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37F82-E74C-4F13-BF5F-986FEE05314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87EDE492-D54C-EA09-9DE4-E592FCFAF23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0D275-2FEB-4C48-A9DE-706E984DD0EB}" type="datetimeFigureOut">
              <a:rPr lang="sr-Latn-CS" altLang="en-US"/>
              <a:pPr>
                <a:defRPr/>
              </a:pPr>
              <a:t>3.4.2025.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14302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936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3749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760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4928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0101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3035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2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1F43A1C-0FFF-1894-511A-D4F9EC326B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89AA01-5A65-960D-F3BB-05DFA93E96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AE8BA-8009-4DD7-972D-5C03390FFC8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070B4E7-622A-85DF-E2BA-41699A89A87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24364-7E22-41B9-8EBB-8422E3053C8A}" type="datetimeFigureOut">
              <a:rPr lang="sr-Latn-CS" altLang="en-US"/>
              <a:pPr>
                <a:defRPr/>
              </a:pPr>
              <a:t>3.4.2025.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87308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750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513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5168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6972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A7E4CE-F7F6-C513-5F59-C1EB8CA580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6FD117-9B1F-EDB0-66E2-A5A6A496C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8D4B14-5A23-EB6F-B6DF-3099A11CAD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437E2-C03F-4E8B-857B-68BDE7E735A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85747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99C1EB-211F-3449-9608-FE63208C37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81FD6C-B85F-A6AA-A017-63228E6198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7C388E-8F59-C2D8-7A8C-C14BFB2F10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4CA9-1F34-445F-BE96-AF278A36F97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28914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E285DE-3FB6-4E24-0C0B-84CD3EBDB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45DFF1-784A-0C05-48A2-209913FC92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2C709A-0269-CCA2-61A9-6BEFBCCED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95824-B8D9-40B8-A43C-378B10D1FF1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3563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F47ED-09D2-FF9D-1C67-3523C40092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AEFA7-4796-BA4E-4582-61E1FE8F2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9CFC28-93A1-8916-FF56-43A2927C0A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2504A-A89F-4EC4-9C19-722A4B1EAC2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19724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8985B4-23C2-C7D0-EA33-17BAB685C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10C3ED-22C0-D786-517B-B532D1A263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6A15A3-059B-DD62-667B-B59877E7B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95B5D-B9D7-4B59-A526-B16DDFD37FA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2550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9CF21EA-AA37-495E-AF67-AFF30AE1D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8C33E2-B0A9-F27E-EA89-F5C60E139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F24EA7-34E7-0A1D-75DB-1AD6D5FB83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57B5D-E2A2-4EFA-B68A-49AC9A64E3C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5730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577A36-3ED0-6853-4EBC-C116754420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B640F7-97CC-9CAE-A2CF-F52486EEEE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C1D74-DF46-4AFB-BA5F-4CCE7F6E11E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CF14191-FD74-EC0F-F440-5A81ECA3CC1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D6E70-1AAD-4974-B6E6-448AD805CB8E}" type="datetimeFigureOut">
              <a:rPr lang="sr-Latn-CS" altLang="en-US"/>
              <a:pPr>
                <a:defRPr/>
              </a:pPr>
              <a:t>3.4.2025.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8468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FD12AD-C0C3-8DB6-22B0-1916C3C311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285F69-EAA6-52BE-0B80-E33C6D2613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3FF021-F106-1539-10CD-860044316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2F4A4-A81A-453C-B632-9D070CF77B4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09493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BAC53A-F4C8-C027-5194-E23E44827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1B1820-6CDD-D689-F9A7-38D738673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21C2F-59A4-E25C-1B94-D3129247B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2F494-AA2A-4303-AB03-1B9B35B132B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14374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9B8DCF-9C14-3359-631D-59F2A598D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54853-98A1-EC6F-F75A-2E004D665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4CFA2B-F5F9-2BBF-59A8-355FF78C3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F1F0A-C42A-4B73-8FB2-805E52CB166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41352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57DA6E-4895-40A5-230C-923441A1D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1ABF24-4106-A5B3-5A54-B0552C162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A42F9E-C0F1-D78C-F89F-6C3F368FA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CAFA2-5BB4-4C81-BF59-9731D7C01A7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31146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C0751-10A0-B237-E760-58DE6C8C0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3735B8-391B-0EE6-1795-DBF11FA997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C8B3F1-5175-6C8A-2A39-C4686D8D4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0F2E7-582A-4BF5-B21E-480B6C3178F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76120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4258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0368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7721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9863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587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5A0D49C-18F8-7B8C-F921-8CC175FBF8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A277604-0473-8D7C-E3E6-732133916B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54FFF-2EA8-429D-B6EA-EC0FACE77B8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D33057C-C54D-CE48-8DEC-B95AC3F0895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E14D6-43FD-4D29-A471-FE641E1BDFD4}" type="datetimeFigureOut">
              <a:rPr lang="sr-Latn-CS" altLang="en-US"/>
              <a:pPr>
                <a:defRPr/>
              </a:pPr>
              <a:t>3.4.2025.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36232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0678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703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179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724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5313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867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AFAB666-01E3-0A20-B56A-A3D8932BE5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5DEFF43-B156-9FEC-475F-249FEDDC3A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2BF76-6B02-43F7-BE89-6938840B42D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379337B9-D1B4-0F7E-2F0F-A9A4B1754FF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C925-81EE-4E19-9DE5-72FC26908D67}" type="datetimeFigureOut">
              <a:rPr lang="sr-Latn-CS" altLang="en-US"/>
              <a:pPr>
                <a:defRPr/>
              </a:pPr>
              <a:t>3.4.2025.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1524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ACAEC6-08E9-0BAB-20D8-F08046D927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815FBB-2994-CBB2-9D2B-39B0CC7895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800A9-B257-4F17-8D9D-554E8FC3856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21EC0163-E61E-0803-C6C0-7499144888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C1EE9-E234-4B76-82D5-986D8551EA61}" type="datetimeFigureOut">
              <a:rPr lang="sr-Latn-CS" altLang="en-US"/>
              <a:pPr>
                <a:defRPr/>
              </a:pPr>
              <a:t>3.4.2025.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7677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D492651-40AB-F350-78CF-CC97962768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343362D-AB7D-5484-FF9A-60218C6978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04E4E-A770-476B-9265-FF70EFC4C58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CE111727-92E6-5CDA-F16D-3FA705DA038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52192-D0C4-408D-B440-D73A8BBFF857}" type="datetimeFigureOut">
              <a:rPr lang="sr-Latn-CS" altLang="en-US"/>
              <a:pPr>
                <a:defRPr/>
              </a:pPr>
              <a:t>3.4.2025.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5150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E1A316-AF50-393E-8885-BAA35FD968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ABAF80B-FC65-9B96-3BC9-C47AB999CB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99D1F-734F-496C-9397-8BEE3424F2A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4EB1B341-9BA1-DD65-4C87-94D9FC3878E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43AC-EE49-44EF-96C8-AFBD93986CE8}" type="datetimeFigureOut">
              <a:rPr lang="sr-Latn-CS" altLang="en-US"/>
              <a:pPr>
                <a:defRPr/>
              </a:pPr>
              <a:t>3.4.2025.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108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3CB74C-5BE2-6535-69FD-4A64E0DC47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6A103B5-3FED-D810-CE8C-5320972A55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49011-54A4-486B-83E8-CE39265A271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68B4109-567A-E177-6497-BECF028FA7E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C6427-64F6-4FBE-88B7-D5EACDDFA963}" type="datetimeFigureOut">
              <a:rPr lang="sr-Latn-CS" altLang="en-US"/>
              <a:pPr>
                <a:defRPr/>
              </a:pPr>
              <a:t>3.4.2025.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757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CFBA2C6C-D3AA-B7D3-1055-E78FF26195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2F66CD86-6CCE-8CAA-5716-3405E54BA8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676A854F-3F06-44E5-A6AB-85FE96FE242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AFED5AE8-E1B9-46E7-8507-7C187E608C6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0700AA19-192C-8AE0-E5B1-8D961E1CD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hr-H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3A51AA91-23D6-B488-C98E-068A69967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C473B7F4-25E2-ED91-CE92-FC0295886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451650BC-3B75-E40C-12E9-DFF3C8CC8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909CD701-CB26-1B02-184E-DDE42F693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4F2E2A14-4F4F-C1FE-ABDA-B5227C504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380B04A4-5EA0-CC7C-EAF3-C41674154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EF56F8B7-098E-EE44-7305-942208F02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CD05427C-6EDC-FA4E-57AE-7210194BA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43FD47F4-6AF4-FB61-6E98-21CB6B3B0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2605CDD8-33BE-810E-93E3-59E47955F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60432" name="Rectangle 16">
            <a:extLst>
              <a:ext uri="{FF2B5EF4-FFF2-40B4-BE49-F238E27FC236}">
                <a16:creationId xmlns:a16="http://schemas.microsoft.com/office/drawing/2014/main" id="{62528735-11A3-8DC3-42E3-24714846C2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8F634113-4463-4C72-B4C9-CF0936093C48}" type="datetimeFigureOut">
              <a:rPr lang="sr-Latn-CS" altLang="en-US"/>
              <a:pPr>
                <a:defRPr/>
              </a:pPr>
              <a:t>3.4.2025.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1">
            <a:extLst>
              <a:ext uri="{FF2B5EF4-FFF2-40B4-BE49-F238E27FC236}">
                <a16:creationId xmlns:a16="http://schemas.microsoft.com/office/drawing/2014/main" id="{AF73F4C4-275E-FDEE-353B-02539DE9152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7" name="Freeform 17" descr="CITTEXT">
              <a:extLst>
                <a:ext uri="{FF2B5EF4-FFF2-40B4-BE49-F238E27FC236}">
                  <a16:creationId xmlns:a16="http://schemas.microsoft.com/office/drawing/2014/main" id="{AAEC4715-7136-79EB-D5A3-3A79A52EB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8759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8759 h 3840"/>
                <a:gd name="T8" fmla="*/ 0 w 1824"/>
                <a:gd name="T9" fmla="*/ 8759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D0B7B477-181B-D0DF-EFE7-9548046BDBA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3079" name="Picture 8" descr="CITBANND">
              <a:extLst>
                <a:ext uri="{FF2B5EF4-FFF2-40B4-BE49-F238E27FC236}">
                  <a16:creationId xmlns:a16="http://schemas.microsoft.com/office/drawing/2014/main" id="{E9E67049-8A61-FF21-F974-AA13D6CF9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93B89FE2-FCD0-8AED-C3D4-B2302FDEC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3081" name="Group 20">
              <a:extLst>
                <a:ext uri="{FF2B5EF4-FFF2-40B4-BE49-F238E27FC236}">
                  <a16:creationId xmlns:a16="http://schemas.microsoft.com/office/drawing/2014/main" id="{A038B32B-235B-E0A6-2018-E7D6EAB38F8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3082" name="Freeform 10">
                <a:extLst>
                  <a:ext uri="{FF2B5EF4-FFF2-40B4-BE49-F238E27FC236}">
                    <a16:creationId xmlns:a16="http://schemas.microsoft.com/office/drawing/2014/main" id="{5EB7B69F-D4CD-F75F-C3B2-142E5D6EB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083" name="Group 15">
                <a:extLst>
                  <a:ext uri="{FF2B5EF4-FFF2-40B4-BE49-F238E27FC236}">
                    <a16:creationId xmlns:a16="http://schemas.microsoft.com/office/drawing/2014/main" id="{341B946E-364E-5AE4-9393-A3A82BBB15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B6070D21-42B7-E526-3FE4-2275A2DDAE9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AAEF695-1500-8C02-3622-295B8B90306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F027DFE-B27A-2B40-D594-70AAD8BD834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45D6A147-AACD-B77D-90F8-E54193BA9D2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3075" name="Rectangle 2">
            <a:extLst>
              <a:ext uri="{FF2B5EF4-FFF2-40B4-BE49-F238E27FC236}">
                <a16:creationId xmlns:a16="http://schemas.microsoft.com/office/drawing/2014/main" id="{01F333AE-B7E9-512C-C06B-FF4896EE0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F0DDF403-EC8B-55B9-1415-186D219F7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7">
            <a:extLst>
              <a:ext uri="{FF2B5EF4-FFF2-40B4-BE49-F238E27FC236}">
                <a16:creationId xmlns:a16="http://schemas.microsoft.com/office/drawing/2014/main" id="{AE73816C-C198-C1EB-15F0-4439D48E9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3" name="Line 8">
            <a:extLst>
              <a:ext uri="{FF2B5EF4-FFF2-40B4-BE49-F238E27FC236}">
                <a16:creationId xmlns:a16="http://schemas.microsoft.com/office/drawing/2014/main" id="{54BF6957-6FFB-6E63-B609-2CC848610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C233DA7-135C-91DA-C34F-FF477EA6C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0ED19EE6-16DC-1FF7-4647-50901054D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A68742B-6ABB-CEE7-A1AE-9793F4AC18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52E57DAD-9F4D-D93F-132B-29E94E36A7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61F58F2A-3A27-12DE-52F5-4FC9511647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8969CC-30BB-4104-8F04-BDFBBC9390A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AB3AE317-77DE-CA37-80F0-D2E6B6DCF11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F6064BA7-871A-1623-0104-EBE3054BE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64877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64877 h 3840"/>
                <a:gd name="T8" fmla="*/ 0 w 1824"/>
                <a:gd name="T9" fmla="*/ 64877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F1113F25-D2C2-E87E-1412-B427D0F5555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99B2C561-43B0-9F87-F996-A7B2F890E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B25C8D5C-F6F3-A7FC-908F-2026CF3E3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BE2AFAC6-505C-385E-826C-64575E91B87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6BC3076C-36D9-54D3-2AA8-2AAD02E4A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75AA6804-2536-F048-57FD-B1863DD0BB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88E90F9D-22FF-5B38-5CEF-73A4970A03E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E85BE2C-1642-C9FB-8DF5-93B2AD780D8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E71F329-5AD4-F6C6-D0FC-8F81B0EEDA8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BB7D67E-E12C-2D97-D8CF-2FE551F46DC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9F62DCF2-849F-D826-0161-34EB1DAB0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4C9874E-75B3-F37D-CFDD-ECA676D3C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3769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DABCF-C47B-A2A5-1363-70E28112B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80DBE4EC-FC40-95B0-89B3-9542F9F4EC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1200150"/>
            <a:ext cx="7993063" cy="2733675"/>
          </a:xfrm>
        </p:spPr>
        <p:txBody>
          <a:bodyPr/>
          <a:lstStyle/>
          <a:p>
            <a:pPr eaLnBrk="1" hangingPunct="1"/>
            <a:r>
              <a:rPr lang="hr-HR" altLang="sr-Latn-RS" sz="6200" b="1">
                <a:latin typeface="Times New Roman" panose="02020603050405020304" pitchFamily="18" charset="0"/>
                <a:cs typeface="Times New Roman" panose="02020603050405020304" pitchFamily="18" charset="0"/>
              </a:rPr>
              <a:t>Uvod u Bibliju</a:t>
            </a:r>
            <a:br>
              <a:rPr lang="hr-HR" altLang="sr-Latn-RS" sz="6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UP0060; ISVU: 23559</a:t>
            </a:r>
            <a:b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Opći uvod u Sveto pismo </a:t>
            </a:r>
            <a:b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Staroga i Novoga zavjeta</a:t>
            </a:r>
            <a:endParaRPr lang="hr-HR" altLang="sr-Latn-R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CFF701FA-7A73-C160-1E1C-BD243FF99E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112"/>
            <a:ext cx="7377113" cy="20875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Ljetni semestar ak. g. 2024./25. 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amdg.eu 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nastava</a:t>
            </a:r>
            <a:endParaRPr lang="hr-HR" altLang="sr-Latn-R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id="{A5139FA9-8910-17C6-B929-80C7BCB46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0"/>
            <a:ext cx="3162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ECTS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četvrtkom u 10:15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FFRZ dvorana P26</a:t>
            </a:r>
            <a:endParaRPr kumimoji="0" lang="hr-HR" alt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8" name="Picture 8">
            <a:extLst>
              <a:ext uri="{FF2B5EF4-FFF2-40B4-BE49-F238E27FC236}">
                <a16:creationId xmlns:a16="http://schemas.microsoft.com/office/drawing/2014/main" id="{201E4467-57CE-25C8-51D2-2D1E442DD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6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CCEB740-1F86-69F6-2BB6-4B225FE9C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1913"/>
            <a:ext cx="1344613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book with light shining on it&#10;&#10;AI-generated content may be incorrect.">
            <a:extLst>
              <a:ext uri="{FF2B5EF4-FFF2-40B4-BE49-F238E27FC236}">
                <a16:creationId xmlns:a16="http://schemas.microsoft.com/office/drawing/2014/main" id="{A62A9CA4-566D-A540-1199-6AAC6393E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56" y="0"/>
            <a:ext cx="3163844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81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723DBDE-BCD4-3516-FBE0-E1F9DFCB3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Kad se probudim (Ps 17)</a:t>
            </a:r>
          </a:p>
        </p:txBody>
      </p:sp>
      <p:pic>
        <p:nvPicPr>
          <p:cNvPr id="3075" name="Picture 2" descr="A close-up of a music note&#10;&#10;AI-generated content may be incorrect.">
            <a:extLst>
              <a:ext uri="{FF2B5EF4-FFF2-40B4-BE49-F238E27FC236}">
                <a16:creationId xmlns:a16="http://schemas.microsoft.com/office/drawing/2014/main" id="{415DC955-F8A4-D32B-E825-CB759DC52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565400"/>
            <a:ext cx="88566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B73249B5-496C-8D64-8D01-FCE61ED2FD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765175"/>
            <a:ext cx="8351837" cy="855663"/>
          </a:xfrm>
        </p:spPr>
        <p:txBody>
          <a:bodyPr anchor="b"/>
          <a:lstStyle/>
          <a:p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 ću tvoje (</a:t>
            </a:r>
            <a:r>
              <a:rPr lang="hr-HR" altLang="sr-Latn-R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145)</a:t>
            </a:r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A363CB51-2530-F1B5-ED11-BCC23B61F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825"/>
            <a:ext cx="9144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>
            <a:extLst>
              <a:ext uri="{FF2B5EF4-FFF2-40B4-BE49-F238E27FC236}">
                <a16:creationId xmlns:a16="http://schemas.microsoft.com/office/drawing/2014/main" id="{F5FF7BF5-EF9E-3BFC-0725-419B57C7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2060575"/>
            <a:ext cx="9144001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3EE8E-1702-EF45-83B4-534CE37DF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FAC32DFC-FA5F-B0B8-4059-74B8294090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1200150"/>
            <a:ext cx="7993063" cy="2733675"/>
          </a:xfrm>
        </p:spPr>
        <p:txBody>
          <a:bodyPr/>
          <a:lstStyle/>
          <a:p>
            <a:pPr eaLnBrk="1" hangingPunct="1"/>
            <a:r>
              <a:rPr lang="hr-HR" altLang="sr-Latn-RS" sz="6200" b="1">
                <a:latin typeface="Times New Roman" panose="02020603050405020304" pitchFamily="18" charset="0"/>
                <a:cs typeface="Times New Roman" panose="02020603050405020304" pitchFamily="18" charset="0"/>
              </a:rPr>
              <a:t>Uvod u Bibliju</a:t>
            </a:r>
            <a:br>
              <a:rPr lang="hr-HR" altLang="sr-Latn-RS" sz="6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UP0060; ISVU: 23559</a:t>
            </a:r>
            <a:b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Opći uvod u Sveto pismo </a:t>
            </a:r>
            <a:b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Staroga i Novoga zavjeta</a:t>
            </a:r>
            <a:endParaRPr lang="hr-HR" altLang="sr-Latn-R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id="{73A13AD0-C007-EF2C-5902-449BDC99A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0"/>
            <a:ext cx="3162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ECTS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četvrtkom u 10:15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FFRZ dvorana P26</a:t>
            </a:r>
            <a:endParaRPr kumimoji="0" lang="hr-HR" alt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8" name="Picture 8">
            <a:extLst>
              <a:ext uri="{FF2B5EF4-FFF2-40B4-BE49-F238E27FC236}">
                <a16:creationId xmlns:a16="http://schemas.microsoft.com/office/drawing/2014/main" id="{70429239-DEEA-3A22-F5D1-ED011C0CB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6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FC0F8D-6C8C-F984-C56D-2F9996A6F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1913"/>
            <a:ext cx="1344613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book with light shining on it&#10;&#10;AI-generated content may be incorrect.">
            <a:extLst>
              <a:ext uri="{FF2B5EF4-FFF2-40B4-BE49-F238E27FC236}">
                <a16:creationId xmlns:a16="http://schemas.microsoft.com/office/drawing/2014/main" id="{14FED2FE-F5E9-EE6B-8D87-8593F87CF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56" y="0"/>
            <a:ext cx="3163844" cy="1779662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6B067A06-5610-445C-8E8D-1614B5F6D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508500"/>
            <a:ext cx="67691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hr-HR" altLang="sr-Latn-RS" sz="3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Sveto pismo – škola komunikacije</a:t>
            </a:r>
          </a:p>
        </p:txBody>
      </p:sp>
    </p:spTree>
    <p:extLst>
      <p:ext uri="{BB962C8B-B14F-4D97-AF65-F5344CB8AC3E}">
        <p14:creationId xmlns:p14="http://schemas.microsoft.com/office/powerpoint/2010/main" val="128543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1E8EFC93-146F-57AE-82B1-136E47063F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Sveto pismo – škola komunikacije</a:t>
            </a:r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FEEF7C11-EBA8-C1F7-E478-B09B37C7A4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84438" y="4267200"/>
            <a:ext cx="6507162" cy="2590800"/>
          </a:xfrm>
        </p:spPr>
        <p:txBody>
          <a:bodyPr/>
          <a:lstStyle/>
          <a:p>
            <a:pPr eaLnBrk="1" hangingPunct="1"/>
            <a:r>
              <a:rPr lang="hr-HR" altLang="en-US" sz="3100" b="1">
                <a:latin typeface="Times New Roman" panose="02020603050405020304" pitchFamily="18" charset="0"/>
                <a:cs typeface="Times New Roman" panose="02020603050405020304" pitchFamily="18" charset="0"/>
              </a:rPr>
              <a:t>Riječ Božja</a:t>
            </a:r>
          </a:p>
          <a:p>
            <a:pPr eaLnBrk="1" hangingPunct="1"/>
            <a:r>
              <a:rPr lang="hr-HR" altLang="en-US" sz="3100" b="1">
                <a:latin typeface="Times New Roman" panose="02020603050405020304" pitchFamily="18" charset="0"/>
                <a:cs typeface="Times New Roman" panose="02020603050405020304" pitchFamily="18" charset="0"/>
              </a:rPr>
              <a:t>Riječ čovjekova</a:t>
            </a:r>
          </a:p>
          <a:p>
            <a:pPr eaLnBrk="1" hangingPunct="1"/>
            <a:r>
              <a:rPr lang="hr-HR" altLang="en-US" sz="3100" b="1">
                <a:latin typeface="Times New Roman" panose="02020603050405020304" pitchFamily="18" charset="0"/>
                <a:cs typeface="Times New Roman" panose="02020603050405020304" pitchFamily="18" charset="0"/>
              </a:rPr>
              <a:t>Verbalna i iskustvena komunikacija</a:t>
            </a:r>
          </a:p>
          <a:p>
            <a:pPr eaLnBrk="1" hangingPunct="1"/>
            <a:r>
              <a:rPr lang="hr-HR" altLang="en-US" sz="3100" b="1">
                <a:latin typeface="Times New Roman" panose="02020603050405020304" pitchFamily="18" charset="0"/>
                <a:cs typeface="Times New Roman" panose="02020603050405020304" pitchFamily="18" charset="0"/>
              </a:rPr>
              <a:t>Važno je slušanje</a:t>
            </a:r>
          </a:p>
        </p:txBody>
      </p:sp>
      <p:pic>
        <p:nvPicPr>
          <p:cNvPr id="18436" name="Picture 7" descr="isaiah-scroll">
            <a:extLst>
              <a:ext uri="{FF2B5EF4-FFF2-40B4-BE49-F238E27FC236}">
                <a16:creationId xmlns:a16="http://schemas.microsoft.com/office/drawing/2014/main" id="{879138EC-DCCB-A00E-EC9C-EA4FDF613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DAE905E-8B66-CFB6-98D1-AC6A4BE72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1300"/>
            <a:ext cx="8229600" cy="955675"/>
          </a:xfrm>
        </p:spPr>
        <p:txBody>
          <a:bodyPr/>
          <a:lstStyle/>
          <a:p>
            <a:pPr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Bog –</a:t>
            </a:r>
            <a:r>
              <a:rPr lang="hr-HR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čovjekotražitelj </a:t>
            </a:r>
            <a:endParaRPr lang="de-DE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DA7EE6AA-A2CD-F7B4-6C35-A13B4BF687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8686800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Početak: Riječ Božja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hebr. Tvoja riječ </a:t>
            </a:r>
            <a:r>
              <a:rPr lang="hr-HR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daje život</a:t>
            </a: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r-HR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čini živim</a:t>
            </a: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en-US" sz="28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119,50</a:t>
            </a: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b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KS: “Čuva mi život”; Šarić: “oživljava me”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“Načinimo” (Post 1,26); “Siđimo” (11,7)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Božji interes: </a:t>
            </a:r>
            <a:r>
              <a:rPr lang="hr-HR" altLang="en-US" sz="24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3,9; 4,9; </a:t>
            </a:r>
            <a:r>
              <a:rPr lang="hr-HR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3,13; 4,10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Gdje si? (3,9) – Gdje je brat tvoj (4,9);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Što si učinila? (3,13) – Što si učinio? (4,10)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“jedan drugoga ne razumiju” (11,7)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 ohološću nastaje pomutnja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Zakej (Lk 19,5)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 Isus želi vidjeti njega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“Danas je došlo spasenje” (9)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Iznenađen, nije izvrgnut ruglu nego spašen </a:t>
            </a:r>
          </a:p>
        </p:txBody>
      </p:sp>
      <p:pic>
        <p:nvPicPr>
          <p:cNvPr id="19460" name="Picture 9">
            <a:extLst>
              <a:ext uri="{FF2B5EF4-FFF2-40B4-BE49-F238E27FC236}">
                <a16:creationId xmlns:a16="http://schemas.microsoft.com/office/drawing/2014/main" id="{AA8753D0-6CC6-9EE1-E7A9-840E701720D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0"/>
            <a:ext cx="3348037" cy="1530350"/>
          </a:xfrm>
          <a:noFill/>
        </p:spPr>
      </p:pic>
      <p:pic>
        <p:nvPicPr>
          <p:cNvPr id="19461" name="Picture 8">
            <a:extLst>
              <a:ext uri="{FF2B5EF4-FFF2-40B4-BE49-F238E27FC236}">
                <a16:creationId xmlns:a16="http://schemas.microsoft.com/office/drawing/2014/main" id="{EF2280CF-B4DB-48BC-1C66-3A5161A8522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3650" y="4365625"/>
            <a:ext cx="2800350" cy="2025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75175CB-7126-C9C1-2D55-CD3B4FE2A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668338"/>
          </a:xfrm>
        </p:spPr>
        <p:txBody>
          <a:bodyPr/>
          <a:lstStyle/>
          <a:p>
            <a:pPr eaLnBrk="1" hangingPunct="1"/>
            <a:r>
              <a:rPr lang="hr-HR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Razgovor</a:t>
            </a:r>
            <a:endParaRPr lang="de-DE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Rectangle 7">
            <a:extLst>
              <a:ext uri="{FF2B5EF4-FFF2-40B4-BE49-F238E27FC236}">
                <a16:creationId xmlns:a16="http://schemas.microsoft.com/office/drawing/2014/main" id="{6CC47030-829A-EC4B-BB6E-61C5D97998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5338763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μετανοεῖτε</a:t>
            </a:r>
            <a:r>
              <a:rPr lang="de-DE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en-US" sz="2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de-DE" altLang="en-US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4,17; Mk 1,15</a:t>
            </a:r>
            <a:r>
              <a:rPr lang="de-DE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grč. “Obratite se!” 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vratite se</a:t>
            </a:r>
            <a:endParaRPr lang="hr-HR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 pogled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Preko vlastitih granica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ono poslije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Molitva – čovjekov odgovor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Abraham (Post </a:t>
            </a:r>
            <a:r>
              <a:rPr lang="hr-HR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18,23-32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Hoćeš li iskorijeniti i nevinoga…?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Mojsije (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32,11-13)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Izaija i kralj Ezekija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Ljet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32,30)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Gubavac (</a:t>
            </a:r>
            <a:r>
              <a:rPr lang="hr-HR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1,40):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“Ako hoćeš”</a:t>
            </a: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B0E773EF-1D45-7254-E5DE-107BC2D0912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4581525"/>
            <a:ext cx="4038600" cy="2276475"/>
          </a:xfrm>
        </p:spPr>
        <p:txBody>
          <a:bodyPr/>
          <a:lstStyle/>
          <a:p>
            <a:pPr lvl="1" eaLnBrk="1" hangingPunct="1"/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Samospoznaja (</a:t>
            </a:r>
            <a:r>
              <a:rPr lang="hr-HR" altLang="en-US" sz="24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5,8</a:t>
            </a: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eaLnBrk="1" hangingPunct="1"/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“Grešan sam čovjek”</a:t>
            </a:r>
          </a:p>
          <a:p>
            <a:pPr lvl="1" eaLnBrk="1" hangingPunct="1"/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Kanaanka (Mt 15,25):</a:t>
            </a:r>
          </a:p>
          <a:p>
            <a:pPr eaLnBrk="1" hangingPunct="1"/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“Pomozi mi”</a:t>
            </a:r>
          </a:p>
        </p:txBody>
      </p:sp>
      <p:pic>
        <p:nvPicPr>
          <p:cNvPr id="21509" name="Picture 6">
            <a:extLst>
              <a:ext uri="{FF2B5EF4-FFF2-40B4-BE49-F238E27FC236}">
                <a16:creationId xmlns:a16="http://schemas.microsoft.com/office/drawing/2014/main" id="{5EED0DE1-9423-CA6A-DE49-F2492CD2220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8663" y="0"/>
            <a:ext cx="3335337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7">
            <a:extLst>
              <a:ext uri="{FF2B5EF4-FFF2-40B4-BE49-F238E27FC236}">
                <a16:creationId xmlns:a16="http://schemas.microsoft.com/office/drawing/2014/main" id="{E094C183-C85D-3B5A-F3F7-B124BE0433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448E27-4B09-48D9-AC29-F5C4D31B503A}" type="slidenum">
              <a:rPr lang="de-DE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de-DE" altLang="en-US" sz="10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0DB332C-2B87-65CF-896A-F67F94689C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229600" cy="1100138"/>
          </a:xfrm>
        </p:spPr>
        <p:txBody>
          <a:bodyPr/>
          <a:lstStyle/>
          <a:p>
            <a:pPr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Raznolikost i potrebna pažljivost</a:t>
            </a:r>
            <a:endParaRPr lang="de-DE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B270AAAE-65BC-37E7-993F-FB38740D25F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196975"/>
            <a:ext cx="741680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Verbalna komunikacija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Ime </a:t>
            </a:r>
            <a:r>
              <a:rPr lang="he-IL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יהוה </a:t>
            </a: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(Jahve) </a:t>
            </a:r>
            <a:b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altLang="en-US" sz="28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 3,14; 33,19; 34,6.14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“jesam koji jesam” </a:t>
            </a:r>
            <a:b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bit ću tko god da ću biti (Izl 3,14)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“milostiv sam kome sam milostiv</a:t>
            </a:r>
            <a:b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smilovat ću se kome ću se smilovati” (Izl 33,19)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“milosrdan,</a:t>
            </a:r>
            <a:r>
              <a:rPr lang="de-DE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milostiv,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dugoga daha</a:t>
            </a: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bogat privrženošću i </a:t>
            </a:r>
            <a:r>
              <a:rPr lang="de-DE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pouzdano</a:t>
            </a: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šću” (Izl 34,6)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“revan” (34,14)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Svemirska vlast: Job 38-41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Otac i stariji sin (</a:t>
            </a:r>
            <a:r>
              <a:rPr lang="hr-HR" altLang="en-US" sz="24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15,31</a:t>
            </a: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“Sinko, sve moje tvoje je”</a:t>
            </a:r>
          </a:p>
        </p:txBody>
      </p:sp>
      <p:pic>
        <p:nvPicPr>
          <p:cNvPr id="22533" name="Picture 7">
            <a:extLst>
              <a:ext uri="{FF2B5EF4-FFF2-40B4-BE49-F238E27FC236}">
                <a16:creationId xmlns:a16="http://schemas.microsoft.com/office/drawing/2014/main" id="{530EE3DF-F8D2-9A34-44F4-C5BF85B0CE8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1125538"/>
            <a:ext cx="2052638" cy="2447925"/>
          </a:xfrm>
          <a:noFill/>
        </p:spPr>
      </p:pic>
      <p:sp>
        <p:nvSpPr>
          <p:cNvPr id="22534" name="AutoShape 12" descr="data:image/jpeg;base64,/9j/4AAQSkZJRgABAQAAAQABAAD/2wCEAAkGBhQSERUUEhQWFBUVFxcaFxgYFxYcGBgYFxgXFhUYFR0XGyYfGBojHRocHzAgJCcqLC0sGB4xNTAqNSYrLCkBCQoKDgwOGg8PGikfHCQsKSkpLCkpKSwpKSwpLCkpLCkpKSksKSwpKSkpKSkpKSkpKSwpKSkpKSwsLCkpKSksKf/AABEIAN8AsAMBIgACEQEDEQH/xAAcAAAABwEBAAAAAAAAAAAAAAABAgMEBQYHAAj/xAA+EAABAwIEAwUFBwQCAAcAAAABAgMRACEEEjFBBVFhBhMicYEHMpGh8BQjQlKxweFictHxM4IVFhc0Q1OS/8QAGQEAAwEBAQAAAAAAAAAAAAAAAQIDAAQF/8QAIxEAAgICAgEEAwAAAAAAAAAAAAECEQMhEjFBEyJRYQQUMv/aAAwDAQACEQMRAD8AzzECJnMBziBEDYH1jemaXIJ0NvSfOjOrFxIFzfl5bHnPyOtNiRfaDHXWlSOixwp6SDp/jketFcIMHXnFraHXlNNu9vytpRl4gEaCPLf94rcTD5Swka3EfXM/Hfyo6cQQnprrprznlv0pgjEZ5TudNd9IJ6gUfD4oJFx0IPI8jsdRSuIydEgp4ymdDfl5a8j62HIGkMVjMqRGtiNgSNVD9xbpamasZCQDcg2M+tM38SVnp9fU0VALkA7iVKMkyfr4Ui47XKSeVEWaoI2KsOx+LKZ69ZNES9Gn1akqEVhLDrcJopNAaCaIA6VUIUaJmoU0yNYJcMRSiFHbeuVBAix35GiIXGlYIqXNvryoigd9RXFWkD+aXYIJIP150TCNxpIvUhh24WCrUevx6U2Wn8Nh6G/80rh1nzE2/f661gMMtWgHL/f+6KUxO3L97eUUJTE3/Xpr9fpSRO/PnSIoATI+opNayPrSjFd/L9qQVRAHUu1A4/m1vf4Uka6awLBWsmuCqJQg0AWKOOzNJk1xoBQA2DNdR3WCk5VAgiPmAR8jQZayMkFNFoxNFomYMVwNcKMIjrRFQE0NFAo6tvjRGOFHzUnRqYIuhyf86x/FOW1ggen1eo4U5aXJrUAUdP1ypvNOnG9abluPj8qVDia6JNGKqLNYzArss11dNAUAiuFGNFFCgHEVMcI4CXVFKsqSBJ7xXdoQDBClqIvINkJ8RkROlRrO4yyTABvYkiCOfKDz21rROy7LLq1rxmKWzi3FDJkQoBCQvxZlIiFrEgDYGTOaBOcuKsMVY74R7PW3UTlw+JCR7zeJeaIABPiD6B4dIUNNDIMprPGexqk95kQtpxrxKYcylRaIJS6wpJPeosZAnL+ZWtW7CYbDN4x/CMh9l18NNtFSFJJBJW44jN7k5QJgyATJkimnHuA4jAYZtRBBw7iltGZURosqSCoNJJNwk5VBIsklRMFk9xTjSMuUmiU/402lL7oR7gWct58P4bxe1Ma60SYFCKChogBBoFG9BXUTBgaMk0QUYUQgk0ZCqLS+HZCiP4/emRh24o3i9NC5PSnb/SmStKRdFAlF/wA0YCfr0oprCtgKotdXUBAQaNRKNWNZa+xHDe8dCsipTGU7Z51giCReDsQK0rF9nISO4LbD6jBdVde8mZJBIOoAJgxFVPsJw0pZDhNlG1zf3R4RyGh5+l7U9gHluFTRAK1NxnPhSQgBZAQZVAjWxvzk8GWdyqy0VoHCcPxzC8r6hjsOo5SsJAcSQc2YBdzeSIJIOkUl2kwTrbaw647iWociVQrulNqBlUWUkq93bS5IizYAOt+9KgqCSYUClRKEg5RqQCQet41qG7c4UBlQJDYXKVK8RhKvClStztMCTsJsZxlb2HowXELlRJi5Ok8+tJ084lw5bKyhwDMORBB6pKSQodRTM16SInUFdXURQa4UE11YwNCKAqmhFMghhTlj3hH87fvTan3BUAvIkSAcx/63+FhR8BOfVFtPo/Xwpqo2p0+n5WpqRQ8DdBaLFGTR0t1gCBTQClFCiZaUUCnPDsIp1xKEe8owLxrMyeUVKdmux7+NUO7GVvNlU6vMG0GM0KIBvF4HrAq1cI7Ns4V9ULLymxBWRkRmgzk1PKCeRNqlOaiMotsnksd33DczGSOdgAALnSRfW21WjBokQmCFSB12A8rp+AFV4NFbiQIBCSZm0lSRN+s2/mp3hfgJzfhA+JJA8jOX0G9eZN7s6aJ5E5UzcEKF7anb4n5VVPathVnCZsqoBSpZSknKOse6JvOggaVa04nK03fUqGouTESOVue1DxDjLLK0LXi22QLLQrKrOmD4Qn3gZPI2o4+7EZ5bXSZr0Pxv2YcP4lLmGCsM4ZIWhspaWNjkMJIOxTlte9Yh2q7MO4DErw70FSYIUn3VJVdKkzeDy2r04TUuiDIegoa6q0AChrq6tRgKOKLQgVgB0ip3gnDyEle/ObQSRttIvtBFROCYzqiYEGTytb1q0NBUAQRIi4EpJuRp1pZPwMQGJN9f1+v9UkW9R9fxS2IF/h+9NQfr506GCpRf621oxVEDyn9/3oqVx8aArk8vry+VYAC1nXoKRmlCLT1ohoMBp/Y/tOpjCIbSkDKhV91LWrMVGByyi/IUywSy4/lMQbnxJEalRkkCwv8ACozhb33Sf7RfejKbzzFjvtPT5VwNbZ1JaLlw/iaSt1Z0BSkSNwJVBEg2Hynep9GPR3a1HU7CIAjLpPQXixBPKsnexaggNn3ArOBbwqICTB1FgBG+UcqIvjzpaSxICULKgRqSrmrkCLCam8HLo1mxHFBQai/i2PiCs0lMSJEBJBHW+1SvGuFJxeFWh0JUoyW1kStpYuLi5TIieRgg1R+xONcXkEIMCL2GXVBN4JEkZt4i8Ve14RWVSZQOQm3/AFgeH96juDoDSKHwr2nYlpYS94ykgKBmQU68gCCIj6Dv2pYVHEuGjHNIKV4c3mJLSyApM7gKIUPNXM1W+2wLWI+8CO9iZQtCs6dB3gGihsrcajSrF2E4uXmHMK4lQaxKXGkryqyd4psgJCiMubcCa6V7akLJKjECKClFH6+dEIrvRACurqNFEAFHRG9FmlGbSfhRMSnDcCCBmsJE7yb5R5CrvwjGJjuhBiQL2sIgzfVQFZ23i1hQIOkWNwfjU41xJacwyyVX3A6206elTnGwkdiG/gZ/z8R+lM3AdxUvjABbl/mfl8qi3RrB3oplBsoUBFcqgpwAgUSjpoooCstfZ/DJXhFknxBUJubAUwaxWRxaSbJNvLSpXg2HyYVKvzST1vaq/jG/vR/VM/GuVbbLXSRM4kSAQNqjnGr35DyqSYxFrySNOXxpu8JVMfXSgnQ7LR2O43h2T9+ViEwIIsZuIGs1cOJdq2l4dZbQ8lISQHSUJbKh+ElZuociNxasobZkxedLDXlarh2U7AFxC3XWVZSmE2AUok3UmZI3Ex8KhkjG7YaKM2FvuOOESRK1dBNzHK8wK1r2e9okKeDRALLqE5gQPA8hKcyVmwObL3gVa+YjVQrOOE4bKccm2ZGGehJIBN0pMbHKmFf9aPw7EHwPNmFWNtiDf52q89rROr0Qvavs4vA4t3DruW1eE/mQboX6pgxsZFQ81rPbt5viXDxiYKcThAgOAgjMytWUXI8QCiCFf1KG9ZMU1eEuSItNAxyrimgQKXSzP7VQyViFKMiaBxogwdaBtUVjEtgeHEqgDMrUxeN5MX0qc7tM3GgsYiTzE7f5qBwz6oBMm/M/Xxqx8DwS3BoQIBFj0EC4qM3XYasa47h5idCJsd4VH+fhUO6xePKfO9o0m2lWHGNKaJK0nJmMEGYB2MjaD/OprmK4iSbCBrvePP6tRhYzGjqQI2/Tz8qRUKO44aSKqqCwIoJowpTDYZTiglIkn6k1hSzcOxeZhKTsLdIqE4sv70dBU41h+7bSlREpzCANQTY9BVc4ofvT6VzQ7dFZdImG3ZA2t9fvSi2ysgJCjyypUf0GnrUfw982A/atM7P8OwPclD7TalqBkqJUsHaDm8PlU8kuA62V/gnDHEFKissm0FQKx1zFpDmXyUK0LB8WHgQX0vLJulK3HVK39wMoCLWgoOg8QqY7PcVaQhISpIAFgnJbkBlAEj9qn38Uh5MBRnUQZ63+Gm4rjnPmZ2jIe23Y57DPJx2HaKkyrvmyJEKBSoKS2LIWglKvESAdtqLw95KHFNoJLajmaKozRsFRbNFjFpSY1r0G3xAl5LbuXKqYub6e95z8Mx3BNV7f+zFpaDi8Igoda+8UhI8LqEmV5U6JcgSIseUmavjy2uMhXp2NOyHDjiWA2pQfaWhxtbfg71tKozhu+YomHBIspKecjLu1fYx/AuZXRmbM926m7bgG6VaZrXQbjyvV94S9hF92oMtyrLkclUACQSFZwtC5ge8CCdRvoDWKbebODxiFOtuWbU54i4kiySu0OpIME5VECRJBqkcnAE027R5iijIPWrP267Gr4fiS3BU0uVMuH8aPMWzp0PxiFCq2WorsTTVomcXTvefq3KiTRTIoBTIFjtjFQZIH7fDepvhfEEkFJkH+4x/iq4BTjDPEEX00+BoOCkjJ0WLHcSzE3ufKRrOmhM6cqrS7KIpxiXLmN4OsXn9OnWmazvWUeJrsKVUANdQ+tYAc8vrerP2O4WSFOGwPhHUfij4fKoDh+DLq0to95SgB6z8hvWpYbAJaaQlMAIF5sevrPzNc2fJxVfJbHG9lb4s3lP186rTeEU8tSkpUoJGyVKnaDAtJOp0qR7V8TlRSnbcft6frURwzjT2HVnZdcaVzQojTQGLfGtjTUfs2RpsWw6e7cyqBIBBuCCU2IkbWNW53ABBDiSAhUSJJid+UVUOLcdcxKwt5alrSnLmJkkAkgExJF9yY8oFO8N2lUGu6MFHXVPPKeXStODaTNCWjTuB4gDwFUxoCZNrRe3ppVnwnEfyAwDyifUmAKxVjtCc4KTliD685FWnCdplKTmJM7xYW/FE3PTY1xzwtOyilZbuLY5f2pHdjPlDYVfw+NShPOdfMXtV/bVDaSfySYPSsc9lmKOJ4q8tZOVDKoG0yEJt0BNbBiJCTHKPr4fKllFwdCydnmnihXw7G4jDg520OKGWdU2KSOSgki/Srp2Z7bBTfdq+8QZHigqSTcBQ3IMQSbgRNkkUv2iNqHEXlKP8AyEOA6+FQEH5VX2H1oOdJImfIxrPOu6UFOKZOMmtM9E4nBM8RwqmXT3gUAQr/AORtQslaZgLIMibE6GZrD+P9nHcE6W8QkJ1yLAJQ4nTMg8t4MEaEVPdm+2ZCgPdVrE77lBP6HXrV/wARxHDcQw4ZxaSQT4VoSJS6RbIdUOQPcUIWJiYqMZPG6fRRxtXEwdyx50ATzMelWni3s5xbbzjbLasQlBJzoTEjTxJUZSobp+BIgmD4r2fxOFy/aGVtZxKSoWUBrB0JHKZFdimn0c7TQwSaVSskjz/xSYUY2/ehSf1qyMiVcwwtNhAA9PoUwdYgeXwq0v8ACsoMRre/kNhf1+VwInFYcGf18+X+5rnjkK8SEUiuA2qRwfCXX3Q00grWrRIFzzP9KRrJsBcmrlwn2VglKn8bhgmbhsrcKoNwlQSE6ymQTRlkUdsVr4Jf2b9iQhhOKeT946D3YP4G4nNH5lxbkn+6mXbLjAw4IFyZCRptBJ+t6v3HOLBDOYZUtNpu4kiAkSAk6XtokfsKwDjnFVYh5Th30HIDQVxY08s3J9FZPhGhm8+VKKjqaJNcBSrGHJ0FhqYMDqeVd1HNsFk9Cf8Acma7EogzYeW14vyNO18PUBIII5g23Jvz0N6RKVKNwT6eQ0HlRQQqcSkoAI8QNlDluFDczcHXUcokOG8QSErzKIhJIH5uSZPxn9KiHBB/xRaDjfZk2jSvYpi8uKdP5kpB/wD0SfnFb2pYKCfr69K82ey7ExjAAYzA/wCfWvSOETKBebD9P0rgzr3lVtHn32ocGV9vcUVoCYTkBMWgEgWO5NVEcNWDBBMHqQRGoIq9e1fHhviykz4O6aCh6Eg+YB3nWmDbLa0jKmAfP5HQ69a6IycYqzVbKY+xFxYbXv5fzU3wDjIzlL5XCkkShUKUbEJVNjprBg3Aml8bwCZG40AMmP1N525VC4zhakKjlvIGnK9409KfU1TNbi7JbHY5a1krcKjzzHqJPpSnDONPsIWGnsp1CFJQtC0D3kgLBhepgjxCbyLl4VicMtsHESHAcphViD7qiiQTBFwFAEEwUkeKXQMMyUvoxQDqX0BKVIKYaUQlYUggpQUjxFQKpFqn/OismmimcU4qX1BSkNoIEfdtpQDeZUEAAm8TFM0mpDtA40vFPqw4ytKdWWwNkFXhiYgdKbYfCFREfV9+ldUejmNDe4bmTDduZyzIvaNSbTpeOlR+I4IuLjxzvHpF7+YnlBq64t6BcCALdZiI1v5naoz/AMTSVGRcGRCQQPQKvygbCvMU5eDpaK23icWG14VhLbaXEnvC22EqWhGqn1nMSgZr7SRTRrsjik+82tKRcqMBGmuacskW1/SrPguJAvuJENKewrrSHNE96Qook6DMJTJ6dKDFccyNMKwyFoS42zBZdUnu32fC60tMlIJEHMU6H8Rmq8mGNIr3aTtM4nCfY+8zBSsyoKSAkRASUzqRsdE9apaU1O9qn3VuHOorgqImCRnOcypKRn/uIuQTAmKimROUdb9dD/qunHFRjo55u5Gt9ifYq2tpL2NWpSlBKgyhWUAESA4q6iYIMJyx+atHYYawzYaaaDLaTGVIhJ/ug+InmTJiqf2M7WtdykKWErAIIJJMg2J5yOXKrS3x9ERn7zoEgc+vLY2rzck5SeyyhRQfaL2FR4sRg0ZFwc6EggGZlTY2XGo31gVk2LYU3lJghacyVC4PMdCk+EjYjyJ9J8e7N/aUAsvlkyCLS2oDQLQTBGlwR86o2G9jSipWbEMqQVklAbWAknZClklIGlvFAE7GujDmSXuZOa+DGXFXoK0PjvsUxrUqaQh5HJtcrj+1YST6SaoeMwLjSihxCkKGoUkpI8woCuxTT6JFg9njavtiSNgTpqLj4V6K7MYwuYdKonUE9RJM9K869jOKJw7i1ndOXaQTPiHw+dXPsV2/DLpbcXlaVcZpyyL3KRKfOCOdcueDcrLQVxJr2iezv7ZiPtCVEFeVK9SU5RAMTeUiIsZGsGzngnslaYCSMQ6omCZCAmRcFIA8J6ZjrvVg/wDMTKyl3MnMPdIPhiLk3i2vxphje1jbTKXASUKGwmFD3RM2kg/CufnKuNjcfoh+Idky1KmylzUwPDJiZE5kiw6TzqE4VwBrFrlX3aQohacwDgI6FJAn817TANN+Ne00qJDYlRsBOnPfWb3qsntZiG3C4pKkFVwYMHQiOfOrRhNozaNU4n7OMEkR3SQP/szO5tgCTnvrva1RC/ZhgctkuT+YOgAkmw8TZSLCZjf4xTfbjELaVDRUbQULQtIJ/MErkX+BilcH2hxBQpTrCidSAoBSr2EA66nyBJOlLU15Nog+NdlmWXO6U06zYqQ8FBxBAizwJTkAvKgRFrK2rpY7spOYKB0Ug2trsIj0q58Z4+FtQlp5CpJlXeeHLpmIki3nbnUGzxH7SwWViXCSUpK8QrS+YJKsiCIN8sETMWBvCUq2CSXgt3GEd54SkhPOYMC+5039L3ql8RwT6VBLYKp/DCs36RzE/wAVo7zI0Uba6c9ufIyOYvejYdpQ/CEpVAMJMmBa4F4HpttA5cc+JRqzKzwzGLbUooXkTraDfkNSLbTUt2e4LiGu8UtlcoSClIElS9U6HS4knY76VpyWgbQJneLRO5AgWI9RrJoXcPAB8B6ECB5wAqdrm1+lO/yLVUJxMox3C8W46XncKopkCCif7QAFBXQmetpplxDs5CCWu8zpIUW1ASEKsII1WhYKVWHvJIA0rSePYxxluWmS+s8swi2pi502153rPjwzHYmVOpfCyIRKciMp8KwQSIEQLJMzerY8ja3SROcaIJriBBGaT1Bg36/A6VN8G7aP4ZRU2Q4kRmSsSm53jQT1i48qh8d2efa/5EFPqm/lBM/tRPtjyUFmVBslJUj8KijNlzR70FSo8zVnGMheUlo0HAe2F4r/AOBIAAkNqWAIFzBJT6VYmvag0n7zvUuAlMp9x0CIUUqPhXYCUqAJgXECsdGGUEZxATcRIzclFIMFQ6iY9KT7g5dPM29YqTwQYym/J6CwXtMwzvuvtkEaKVkUJ2PeFN+gJ0o3HO1bCmFDEJziLWQtJ3SBMhWnOvOvlrXBtW2nnFvjS/rK7TDz+hytzKslGm4i19RHL/FOWeIJGqD6Gb+tKYfgziQhxQypUTBWlRSqPeixCovYTYTymy4Xsw86kDI3lgGzbCM2YSmFF1M+EhUyLKBE2qspRXYYtocdjOGLxUltKEJTop9whBJ2SlAK1xvERzFSz3s1fdWj7Vi0dzNkMBSTJMXCwAnS6zmNNWOzmLaQA04oCbN50CIBEyJv0kn+65DbiHHsbh4+05y2kiCMpb9YvcEi8TtpXNdv2NDt32yXxPYnC4VQeaKgiIWFLzd2TYLCiPcMEGQYnYTSPGcKy8nKuSAZCc1psNLTckTrEdKr/B+2CziW7pVnWlKionLBOW86RMzT/tAw5h3VKbIUzng5dW5iDB0Qqx1tPIgkVK6kalWhq52XYzZk5mSdMijYgTYH0sedSPC8KQPE4owD4zCZMxaReN9b1HtcRKyJGwEpmf5+vV735iQoAXOmg0gyJ5eZ5U0m3piqNDzEYl0T94nKki5Av1kAkb71H4ziap/GoEEmCI5HrG/+qSexSpuSJm17c5m99psdpvSL+F8IMfCJ/S31zoKkNs0ZIzXOUgW1M2uv3YsBPqeQEAAbwmQTAgDMbZpVmMDqTvIGhlvhfdF9xfqDICZ/ESI8uVO0NqIKhdM2M3Jvmg6zP6E6EVzSCgzSU6KVl0gEJ1iSJUOe/SkeOdoW8EwXXQlSSYQArxqJBIyiIgaydL0piWS40pLbymlLTBWnxKSFSDlBIGYi02iKozvspan/AN2s30LIKtTb3+lybTRgoPc2CTfgi8R7VXlSEMsIBmLOKVcEalYSdfyxbTWYvE9ssY5A790iAMoMAG0hIRAAsLf0+lWn/wBOcODmLjy0j8JyJsZiSAbdQL1zHYrDg2zqAmxUo66HwlOn7711LJhXSF4SfZQnu9WZWb7kkk7wKLkKZGdQnXUTrrf9a0pnsazs0jrN/iV/75EU6Z7LYcCS0gZSCFAIkFPKdeiVAp5g6Vv2o/BvTZka2oE3+v0pZhkqkgwEiSZuLmIAuSav3EuxWGBKpcZTvBGVRmD4SDkA6E8gIplgsDhsKpOIUVqTJDZURGaCZsn3hFptcETFU9eLWgemyv4lYQuJCx4YK0pVYid03mDfWn2BCHkE92GspSO+bbTfMSMqkRcxPiRER4kq1Ftw/ZzBupEtoI1lOsC5P3d72/iKlUJaREN5kpIIBShCYAEJnUIjW3PnUn+QqpIPpjXC4JhbiXHRmKke4pSylCFAIslzNBhNoJmJypAFK4vtUyghpAfUUlSEN4dNk5EgtDxCFCTlsbZVcgaTXxEBZIAXNoIlRIABOZJ35RIEATS2Hxa3AStJED3QoBfwWYAm2W/61zXu5bQ7XwOsGs5AcpbK4lH5VWJBgxmnoNJtRn8QlYhd5G6SRaM0iREgac4iinF2uJJJkLAmIgidIgaaadIYu4pKgZUk7C6SuPJMyZtB6Uv2g0Z72v4SnDPocashzMQIgJIMEJ0toRYRptVhS0p1kDIplJSAsKUC66ArOkrlOkQmTlMAWjWVTxFvU5ZGkp8QsJKSpMA21ps9xMlQykKGkKBnztz6Hnsa6XkbSVCqNMi28LCraCLHW3TbytR3HDIMGIgQYI53IvrpG9Hx2OSDlKkzylV4iQNLbxG1MH+ICLAk7mRBBmNRrWSbGFu/OYQkxtaTrpMAn4b0jj3iFHNEk3B94HcqkSL20mQeVRinvGCJAEH3Sqw5idDvOtIod1SUjoYgiJ0ywPQg25RVVAVyNcXlQL5SIkERKp1VHMElKucaCbOsPjMgUkHVMg7C/UeL8Uzz5VUlY1SFpCyBmQFAZf6kAgkKOoURIiDeLSV8P2h94FJzoJkCDbKVpMqIlWUQdOYPLm4MJbPtyY8IVcqIJsFGwsT4Zj8U2+BKrrAUZPvQIsTlJ1iOm23rIrqOKqzKAQoK8Q/BFkFf5pkkBMael6c4Xiq1OBCkePJJggnIJSlWcgFSpvBEC9+cnB0EfOMAAkkqifxAidBAB5kaedM3lJT/AExry1IJO4kjf96UxSwoAgaiZtsD6wDPnHrTVxwEQAL3F1Ex7ySZ6BWhtPoZIYcM4q0AiDqFTqdDAP1uKTViLn3Ta0Apsdba/O9JsYqwOsERIHnOkXscvzmmysfFzGUT4lScogJm0ki0C0wrzpqMSa3lJMgCCegN5TAn1ttTHHFJHiIKdwIUAdBY6m5udJqHxHaODBmDJGuUgEiCBc3/AHpBWJdKULJS0ggR4RJiYVbNpsmAIi21VUWgMeO4BKTlRngRmMKCRA2lPhM77TSiHkJBClCbRmvAkWkbTHrFVzinaEAApUoqIO5kaGQUpSlJEx7qrbaRCYfHOuSUhGW91TPyOvpV44rVsXlRcMXxZAXClxdUAEjKRtAM9L8/OlV8daBhGUwbKsSCrUflv0OovpVXZuLqCFW8Sc5EkXkKOsHUGLab05XicO0SVy6sAQVhQAUCcxABPKAZ11tReNAtkji+PoUZDSgSLKTMQbJV4kE62i17cqZNcMddKgM7adFShIg76qBPw3pBrtq4g5FLUlE6FSlZbRYXBJj5c6bHjLyjLRBAGWcypymTJzAeIjcXsKZQa6NZKu4cIAClyYsDJJE7mLfpTB10i2exvMgEHa28SKahTpJSogA3IteL7Adfia5xcGD7xuAIhJ1JBN+XWio0awzjyCEqMW0kC28bQreKZKcSPdmPXfTXfTpRXcVOoE6T5baa9YpoRBhX8X5xcz6elVSAxfvpNx0tMg6Ta+u1OkvqvlJSByKpGgudt+X7U0wzqUka218KTNv6rAR0p406pepJlQ0gAZjYQIA30gCaLFP/2Q==">
            <a:extLst>
              <a:ext uri="{FF2B5EF4-FFF2-40B4-BE49-F238E27FC236}">
                <a16:creationId xmlns:a16="http://schemas.microsoft.com/office/drawing/2014/main" id="{58A08A2B-45E0-4BCE-38A6-0EFB600AE4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sr-Latn-RS" sz="1800"/>
          </a:p>
        </p:txBody>
      </p:sp>
      <p:pic>
        <p:nvPicPr>
          <p:cNvPr id="22535" name="Picture 14" descr="http://upload.wikimedia.org/wikipedia/commons/thumb/7/73/Bonnat02.jpg/220px-Bonnat02.jpg">
            <a:extLst>
              <a:ext uri="{FF2B5EF4-FFF2-40B4-BE49-F238E27FC236}">
                <a16:creationId xmlns:a16="http://schemas.microsoft.com/office/drawing/2014/main" id="{84B02708-96C6-EFC2-3CF1-7242F13CA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3429000"/>
            <a:ext cx="15113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9" descr="prodigal%27s+older+brother">
            <a:extLst>
              <a:ext uri="{FF2B5EF4-FFF2-40B4-BE49-F238E27FC236}">
                <a16:creationId xmlns:a16="http://schemas.microsoft.com/office/drawing/2014/main" id="{F4664C3D-205A-7783-B72F-3A6A3D978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5067300"/>
            <a:ext cx="345598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BB3CF65-D6CF-70BA-4DD0-EE66BEDE7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295400"/>
          </a:xfrm>
        </p:spPr>
        <p:txBody>
          <a:bodyPr/>
          <a:lstStyle/>
          <a:p>
            <a:pPr eaLnBrk="1" hangingPunct="1"/>
            <a:r>
              <a:rPr lang="hr-HR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Iskustvena komunikacija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7963DEA-D334-ED5A-B8BF-8F46887191C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6696075" cy="5111750"/>
          </a:xfrm>
        </p:spPr>
        <p:txBody>
          <a:bodyPr/>
          <a:lstStyle/>
          <a:p>
            <a:pPr lvl="1"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Ilija (1 Kr </a:t>
            </a:r>
            <a:r>
              <a:rPr lang="hr-HR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19,12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Blagost u dašku lahora</a:t>
            </a:r>
          </a:p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vihora, potresa i ognja</a:t>
            </a:r>
          </a:p>
          <a:p>
            <a:pPr lvl="1"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Jona (Jon </a:t>
            </a:r>
            <a:r>
              <a:rPr lang="hr-HR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sunce grize, vjetar žari</a:t>
            </a:r>
          </a:p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hladovine bršljana = </a:t>
            </a:r>
          </a:p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radost 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opet ljut na smrt</a:t>
            </a:r>
          </a:p>
          <a:p>
            <a:pPr lvl="1"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Otac i mlađi sin (</a:t>
            </a:r>
            <a:r>
              <a:rPr lang="hr-HR" alt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15,20s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vidi izdaleka, trči, grli ga, ljubi,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daje obuću… (usp. Post 33,4)</a:t>
            </a:r>
          </a:p>
        </p:txBody>
      </p:sp>
      <p:pic>
        <p:nvPicPr>
          <p:cNvPr id="23556" name="Picture 9">
            <a:extLst>
              <a:ext uri="{FF2B5EF4-FFF2-40B4-BE49-F238E27FC236}">
                <a16:creationId xmlns:a16="http://schemas.microsoft.com/office/drawing/2014/main" id="{245F8D1A-99CB-F809-C0D9-B646F662784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316038"/>
            <a:ext cx="3348037" cy="2112962"/>
          </a:xfrm>
          <a:noFill/>
        </p:spPr>
      </p:pic>
      <p:pic>
        <p:nvPicPr>
          <p:cNvPr id="23557" name="Picture 10">
            <a:extLst>
              <a:ext uri="{FF2B5EF4-FFF2-40B4-BE49-F238E27FC236}">
                <a16:creationId xmlns:a16="http://schemas.microsoft.com/office/drawing/2014/main" id="{71E4235B-757B-3E82-55C0-68CB668012F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068638"/>
            <a:ext cx="1592263" cy="230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8" name="Picture 11" descr="ANd9GcRCztRIMLbloUBkmhMgHZ7oh0uDoeypC3TyExxp1u8kS_nMQyAPXQ">
            <a:extLst>
              <a:ext uri="{FF2B5EF4-FFF2-40B4-BE49-F238E27FC236}">
                <a16:creationId xmlns:a16="http://schemas.microsoft.com/office/drawing/2014/main" id="{CEC23EDA-5C2B-F323-6EB6-F5AD2113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3933825"/>
            <a:ext cx="21510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7">
            <a:extLst>
              <a:ext uri="{FF2B5EF4-FFF2-40B4-BE49-F238E27FC236}">
                <a16:creationId xmlns:a16="http://schemas.microsoft.com/office/drawing/2014/main" id="{24A86EDD-8CAA-B515-253D-ED9E5CDD79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E0C4C0-BC94-4454-8B17-5D36AB9B208C}" type="slidenum">
              <a:rPr lang="de-DE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de-DE" altLang="en-US" sz="10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62A80D2-0A6F-D975-96B0-81DBF4B2C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84238"/>
          </a:xfrm>
        </p:spPr>
        <p:txBody>
          <a:bodyPr/>
          <a:lstStyle/>
          <a:p>
            <a:pPr eaLnBrk="1" hangingPunct="1"/>
            <a:r>
              <a:rPr lang="hr-HR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Slušanje i (od)govor</a:t>
            </a:r>
            <a:endParaRPr lang="de-DE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DDC37317-3D70-469C-7BB7-0B646F5BB2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6491288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Vječna obveza koju Bog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preuzima  (Post </a:t>
            </a:r>
            <a:r>
              <a:rPr lang="hr-HR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9,8-17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Noa – čovjek slušatelj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Mihej, ben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Jimla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Kr 22)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Sazrijevanje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od vlastitoga mišljenja </a:t>
            </a:r>
            <a:b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(“pođi i budi uspješan!” v15, usp. 6.12)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promatranja i autentičnog tumačenja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prikrivanja formom (“i rekao je Gospodin” 3x 17.20.21 usp. 11)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Sveopća poruka: “Čujte, svi puci!” (28)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 poziv koji traži odgovor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Mojsije iznosi teškoće (Br 11,13)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Marija prepoznaje Uskrsloga (</a:t>
            </a:r>
            <a:r>
              <a:rPr lang="hr-HR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20,16)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komunikacija traži dobroga učitelja</a:t>
            </a:r>
            <a:endParaRPr lang="de-DE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1" name="Picture 6" descr="magdalena">
            <a:extLst>
              <a:ext uri="{FF2B5EF4-FFF2-40B4-BE49-F238E27FC236}">
                <a16:creationId xmlns:a16="http://schemas.microsoft.com/office/drawing/2014/main" id="{2A27C853-06CA-DBF9-9056-0617C2184D0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2413" y="2349500"/>
            <a:ext cx="2541587" cy="3600450"/>
          </a:xfrm>
        </p:spPr>
      </p:pic>
      <p:pic>
        <p:nvPicPr>
          <p:cNvPr id="24582" name="Picture 7">
            <a:extLst>
              <a:ext uri="{FF2B5EF4-FFF2-40B4-BE49-F238E27FC236}">
                <a16:creationId xmlns:a16="http://schemas.microsoft.com/office/drawing/2014/main" id="{73ACC3DA-0509-1239-00D8-A76BEA56CC6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0"/>
            <a:ext cx="3132137" cy="2349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588</TotalTime>
  <Words>598</Words>
  <Application>Microsoft Office PowerPoint</Application>
  <PresentationFormat>On-screen Show (4:3)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Garamond</vt:lpstr>
      <vt:lpstr>Tahoma</vt:lpstr>
      <vt:lpstr>Times New Roman</vt:lpstr>
      <vt:lpstr>Wingdings</vt:lpstr>
      <vt:lpstr>Pixel</vt:lpstr>
      <vt:lpstr>2_TS001069000</vt:lpstr>
      <vt:lpstr>7_Edge</vt:lpstr>
      <vt:lpstr>1_TS001069000</vt:lpstr>
      <vt:lpstr>Uvod u Bibliju  UP0060; ISVU: 23559 Opći uvod u Sveto pismo  Staroga i Novoga zavjeta</vt:lpstr>
      <vt:lpstr>Ime ću tvoje (Ps 145)</vt:lpstr>
      <vt:lpstr>Uvod u Bibliju  UP0060; ISVU: 23559 Opći uvod u Sveto pismo  Staroga i Novoga zavjeta</vt:lpstr>
      <vt:lpstr>Sveto pismo – škola komunikacije</vt:lpstr>
      <vt:lpstr>Bog – čovjekotražitelj </vt:lpstr>
      <vt:lpstr>Razgovor</vt:lpstr>
      <vt:lpstr>Raznolikost i potrebna pažljivost</vt:lpstr>
      <vt:lpstr>B) Iskustvena komunikacija</vt:lpstr>
      <vt:lpstr>Slušanje i (od)govor</vt:lpstr>
      <vt:lpstr>Kad se probudim (Ps 17)</vt:lpstr>
    </vt:vector>
  </TitlesOfParts>
  <Company>pvt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Sveto pismo – škola komunikacije</dc:title>
  <dc:creator>Niko</dc:creator>
  <cp:lastModifiedBy>Niko Bilić</cp:lastModifiedBy>
  <cp:revision>76</cp:revision>
  <dcterms:created xsi:type="dcterms:W3CDTF">2010-05-17T10:51:29Z</dcterms:created>
  <dcterms:modified xsi:type="dcterms:W3CDTF">2025-04-03T06:47:31Z</dcterms:modified>
</cp:coreProperties>
</file>