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687" r:id="rId2"/>
    <p:sldMasterId id="2147483689" r:id="rId3"/>
  </p:sldMasterIdLst>
  <p:notesMasterIdLst>
    <p:notesMasterId r:id="rId20"/>
  </p:notesMasterIdLst>
  <p:sldIdLst>
    <p:sldId id="460" r:id="rId4"/>
    <p:sldId id="456" r:id="rId5"/>
    <p:sldId id="462" r:id="rId6"/>
    <p:sldId id="26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461" r:id="rId18"/>
    <p:sldId id="458" r:id="rId19"/>
  </p:sldIdLst>
  <p:sldSz cx="9144000" cy="6858000" type="screen4x3"/>
  <p:notesSz cx="6400800" cy="86868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54">
          <p15:clr>
            <a:srgbClr val="A4A3A4"/>
          </p15:clr>
        </p15:guide>
        <p15:guide id="2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0">
          <p15:clr>
            <a:srgbClr val="A4A3A4"/>
          </p15:clr>
        </p15:guide>
        <p15:guide id="2" pos="18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88" autoAdjust="0"/>
  </p:normalViewPr>
  <p:slideViewPr>
    <p:cSldViewPr>
      <p:cViewPr varScale="1">
        <p:scale>
          <a:sx n="92" d="100"/>
          <a:sy n="92" d="100"/>
        </p:scale>
        <p:origin x="1190" y="62"/>
      </p:cViewPr>
      <p:guideLst>
        <p:guide orient="horz" pos="1954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340"/>
        <p:guide pos="18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55C3A4C-F155-8321-CA6B-D570FE72A3E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60400"/>
            <a:ext cx="4341813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AAA4194-2E7D-3703-63EE-CC5192A418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39763" y="4125913"/>
            <a:ext cx="5119687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8FEC88-2689-1389-B538-4A7453738C1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77653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71475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98488" algn="l"/>
                <a:tab pos="1196975" algn="l"/>
                <a:tab pos="1795463" algn="l"/>
                <a:tab pos="239236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A97707-60B8-0BC4-A943-7B97241926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622675" y="0"/>
            <a:ext cx="277653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371475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98488" algn="l"/>
                <a:tab pos="1196975" algn="l"/>
                <a:tab pos="1795463" algn="l"/>
                <a:tab pos="239236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05E919E-901D-CAEF-EA88-D16ADE101A5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251825"/>
            <a:ext cx="277653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371475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98488" algn="l"/>
                <a:tab pos="1196975" algn="l"/>
                <a:tab pos="1795463" algn="l"/>
                <a:tab pos="239236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fr-BE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02B3474-272B-41DC-BB29-8C870FFC44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22675" y="8251825"/>
            <a:ext cx="277653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371475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98488" algn="l"/>
                <a:tab pos="1196975" algn="l"/>
                <a:tab pos="1795463" algn="l"/>
                <a:tab pos="239236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6EA9B24-CD98-47ED-90A2-CAF404542504}" type="slidenum">
              <a:rPr lang="fr-BE" altLang="en-US"/>
              <a:pPr/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A058-261F-BCCE-2071-603D49AA8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60BC8-66C2-3670-9885-33FDAC3DB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CF71-D823-E499-8844-39D7FE27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178D-3111-4E47-A360-2351564320A7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CBE4E-880A-D266-8786-BC79D2E2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1EAA-EE5B-DD93-3FB5-8CCFD354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2AAC-C1F6-42DF-9D75-9C4790CC0D1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804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98E3-B167-3883-0E14-9A9A65C6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B89C8-9215-CF03-5D6E-85AB25C1E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93943-6AC6-BE3D-F8AB-F08D4915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E6E8-E7CC-4DD5-BAA6-73A0DA24AA35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B5E4-FBD4-1B06-2B9D-AF04CE44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F939-4143-8651-2213-2171AD07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B263E-D367-49D9-9573-4AB7DF7BC38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2645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73F58-456C-68E1-EBE0-5B4A9BDA3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E0B66-7F0F-D3D4-D10E-F1997B43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7734-8E9D-3815-1A8F-986E831D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66C6-4637-4B03-AA3B-578E28D33E17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2F53-8AD2-387F-6942-BC3EE227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940F9-1378-27FF-7677-E7FE51E7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93D48-75EC-41BA-B732-128B054B45C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2986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EFDEBFDD-809E-1D6F-5669-29C9AE0866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43062C1-F64B-C9C8-1D3C-9ED12FAB15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BAAE5DBA-4E35-AEF1-ECEA-37CFCEC36D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AE8DF37-0DAD-44B5-B1F3-07F91CCAC8A4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969E1AFE-C5F9-07F0-1A56-5D36AC2FC3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A8A4A909-6554-9859-B3FA-63D9B17FE5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419277-2155-48A6-BD60-0985CBCB1408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85351" name="Freeform 7">
            <a:extLst>
              <a:ext uri="{FF2B5EF4-FFF2-40B4-BE49-F238E27FC236}">
                <a16:creationId xmlns:a16="http://schemas.microsoft.com/office/drawing/2014/main" id="{5BDB1537-816A-8537-0277-AF8421C5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352" name="Line 8">
            <a:extLst>
              <a:ext uri="{FF2B5EF4-FFF2-40B4-BE49-F238E27FC236}">
                <a16:creationId xmlns:a16="http://schemas.microsoft.com/office/drawing/2014/main" id="{C41976E7-72B6-D0DA-838D-827F864CF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F9CE-E019-C29B-4B51-0A162428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83D4-F6D1-DBB5-6F92-7712677AB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137AA-BEBF-12AE-4EEA-4D9A5FFA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81A55-8FF9-46A2-AF99-42B8AA82C214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32FA-F684-D3F0-339D-78FE3D35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81F4-5681-6A83-2F7E-F2A5D069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F157-38C9-4264-A8B0-6D235FA16D3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513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6184-6723-D15C-3646-E18546AD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6BC6C-AD8C-EB34-4A0C-810859EA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BF08-C45F-189A-7B88-CFB90737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05244-5374-47F2-9AA8-54AE58CF5661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839C-DC9B-CEF1-21B6-D8EC9544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BAA0-ABFD-4265-3545-AABFC79B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F5D8-E05B-4595-9602-A425535B70C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3439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0095-ABED-5013-EE05-7E9340FA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71DC-2DB9-F2A0-2909-D38CABEC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2A785-FDF5-D144-64AA-64A5083A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23187-EF0F-EA2C-398D-D4A807D5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8E5BC-A054-4D3E-9564-FE26D4EF4B22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0BA0F-4D21-6B71-7FDD-2A9D1530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CF04D-6CB5-F856-86A9-D4AD3661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FD35F-46AA-4195-940E-CE26041602F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584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C51D-869C-D1EA-89FF-0846CD8E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F49B3-4365-F584-C341-6DEB7CB1D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CBC9-9000-CDDA-AC49-04A374A14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7F55D-1AE3-908A-40E8-2B5D9EFC7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0E6CF-8B75-7B45-FFE5-0E250F0F0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FBBCB-343A-C89C-3FF2-36F4317B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5EC42-E416-44F8-9E58-E876AA9CCA44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DE066-0165-9131-DE84-7B2058A9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992C5-FD6B-A072-C607-9B64ED14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EDC30-4404-4305-B4BE-2C90699B8D1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108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0D77-1D71-8138-E139-3C481A37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444EE-090F-55C6-634C-69C47E64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E63BC-C7A1-4D9F-9A99-DCCF052F120F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929F0-9A18-F686-80D3-60FE9503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E6962-3118-B1C8-BBFC-E1C90DDB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684E9-DE4E-4F0B-82DA-3EA69F374E6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6263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176E3-B0E7-1100-952B-BE767E1E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4BDB8-5DE4-4BCB-8615-894DDB2EE85D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9E6EB-0A7A-E530-CDA3-B2B84EF0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9A0F3-1B2E-183F-B269-BD6FA7AF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A7091-D99D-42D1-A082-E3651C72B36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5944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9E2A-4005-BE8C-2525-AFDCA756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3A0D5-9029-E1CC-2801-67013CFD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CBCE-F5C8-FBC5-037E-D872E2E21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C37FC-CEEE-4549-5E55-82780ABD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6DCDE-B695-4458-830E-51F026ACB7BD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9E32-ECCB-E9BB-92A8-5B7D7126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B664-347F-8441-FF49-B1793F03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F45F3-2834-4C6C-A381-F5D92F7FD1C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189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0C3D-F08F-A770-DB4A-B33A065A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5ECD-6E3D-AF40-4A3C-14555298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D1C9A-4FF8-AD9B-AD88-6D05B93F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CC6-B5CA-4EE3-8AAE-3A899D4212CD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1FEC-CB57-BDE5-7C21-ACB9EB80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3FF5B-401F-2675-86A9-00DD691D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2E74-F3BD-46D5-B64C-23627F81920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313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5C4D-DCC9-110C-77F0-9686E491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1B41D-E58A-43AB-AB60-97FA9FC32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C572F-0428-3834-C0E7-A3F81BE00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B9F4-D849-7BE7-1908-889978E5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EB274-F04E-4A47-8B46-975A1DABB674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E219B-767B-0308-2898-2771DF08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3F48F-E864-DC43-ACEC-1D936791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5E75-291A-4269-A068-3C73C06CD06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6778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8C0A-A5BC-4BA2-27BB-F09AABDF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A9ECB-57C0-BBD1-CE79-59C775F13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567B-314C-3392-C092-9F801B1A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4128B-8FFA-44B0-9966-9B1D961E2873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10639-296B-F5C5-4870-52D76CF2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B5B87-FEAD-1DE2-3828-9C71FE53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07F0-ABF9-412B-93D6-E6D4E7104CC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59645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5F1A1-4EF7-FE9A-7686-F868822D2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63D8-4585-FA98-7252-8C21B3E69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4A50B-DA91-9FF5-9C92-E51788F3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3BEF4-A690-4487-82AC-0E5B10C83004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8241-9407-08E5-0618-5A72AA63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B6BF2-B042-1BA3-555E-6937A1EE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0452A-7097-4BB9-9B21-8B13A798DD5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282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7B57-D078-1116-3E5F-E51CC6E2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9E102-F4AF-31CB-7323-57EFEA5D048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FEFE-A6A2-A0F1-AB81-C3FEA429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9E760-BAA0-3459-5F75-3C0F72A6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92B6EF-0949-4D6E-A90E-2DBEFF5175EA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5E9FC-6DD3-A69E-C23D-82EBA314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4144-BEDF-B5B5-3847-EA25F31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C7E592-8C5C-43F6-9B81-7B2E6DBF682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4486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D1AB-B298-1166-487E-6A2E5221C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CEE7D-7ADF-6A43-7571-D2619244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55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1A75-91D9-94F2-361C-11475B45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C08D-E73C-5FBF-BE9E-4546A6DC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AF0F-5A5A-C403-69A3-FED7E006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7F52A-A738-948C-0ECB-E1D808E0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142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4311-79EC-AFA1-736B-5CEF8490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81E4-8424-5FCC-447D-8AE343147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3FA59-197E-2F28-F347-5F1209AA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3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45B8-5555-5F08-4DAC-2E50E985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5A09-CE13-C313-827A-F030CB1B7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51015-7A93-871A-CB1E-001C7CC5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6A4F5-4FE2-39FB-236A-975EC5E81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E122B-BDBF-3484-083E-5A26E657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4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1D2D-BF05-B84F-7EF0-5D82EF10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7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0F45-F021-5D00-DD00-E18B3A7B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5F25-ED6A-2C76-2D6C-F043DB3FA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E1938-256D-4022-637A-9C4DE11E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8192-B198-4E6A-8D0B-C82E932E49C5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4B37D-A94A-270E-8CE9-CF6ABE02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FD10-DE0F-5C41-C978-AC2CEBFB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E2399-37E2-4CF6-BD16-2B91663D92C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58776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85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AA63-E08A-9250-8031-AA69BDE2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2552-1204-9984-33CF-D0C4AA5F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73356-989A-E966-B0C1-AA8A79DD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3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30AE-9DF1-3370-ED2E-154D3EE1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3ED3C-A5AB-4E98-7886-BAE54CC1A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E0C33-2EC3-2EAD-7294-E01324504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432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08AB1-73B9-3FF8-1656-BECE4D8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FF2D0-5469-4245-0103-0040D3392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9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DE2F4-549B-C3ED-829A-3E64B85AE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C8702-FB5F-1C35-93C2-FC0E3FA32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8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C28F-E2D3-2777-0A08-410821AD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F1C8-4B08-65AD-2E72-47765F6CF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AFE56-835E-F844-C4D5-470C8EDBB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AE290-DA68-2A06-29A6-275AC4EC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FFB9-4AE8-483D-8F6B-2D4554B9F5C2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62FCA-F6C5-6688-AADD-CA3EBC41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AF64-FE38-87AF-8AF8-4B6D9B02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CEAFF-0515-4998-881A-4C2911B8CA7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240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E10E-DEF0-4348-A93E-4D2FF366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3876-6341-5C4C-FB14-A31DC154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74DA9-72E2-C884-9835-42594C95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9B1B1-1F9F-053F-17AD-12A337DEB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F348D-50F2-EB8F-FDE0-6F1E2F65E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F28AD-9F32-8182-4A8D-0189FFAE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5A1F-C3FD-4045-8F0A-83BCB33B021E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971F9-98D8-93BC-5CD8-D2082CB2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BD9A8-2015-7A55-7042-0B7B89B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A575B-1FE5-45AF-A9CD-567D72676C3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4998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A500-7A2C-3218-B5E3-E8C9244B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59A27-4BEF-C85C-922B-A12B1FB9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5BF9-C339-4E45-B544-7C8F2222C6AF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2FF49-F365-5033-113A-EA7AA345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5FA1C-3C9B-45BB-AD20-56D8E4D4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C4309-0B2F-49B3-BC76-46069083ABC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0057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6F2839-D583-BB09-0158-985899A4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1114-15B7-4438-B572-D2BF9F67F179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93042-AA5D-D8E3-484A-A1FC62AF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5B83E-6E02-C427-DDB3-8450A189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28385-D250-464D-BC5F-D3549D37F41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2275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49ED-74A6-DD94-5A3C-16284E55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66DE-69CB-9333-C09A-8C3FDD91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9E7A7-D2DC-A5D0-AC86-CED256BD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C1A1-4A83-ACCD-A091-FEB8155D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A8F0-D6CA-42D1-929B-09BED7AEC01B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BD527-19F1-3905-EB50-1215F1D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16690-0C1A-907A-1FD8-373CE77D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596E7-1BEB-4990-87E0-CEA407FAB20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252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E72D-9825-02CE-99FC-159670E7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EE4D9-93A3-66F5-4545-70CC759C0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4BBF8-5997-696B-F497-93DD9A16E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76B52-F365-3515-88C1-3B1517D8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92F3-2C3E-4248-BD57-8CF57D6D9804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96981-C364-D14A-AD6C-96864F80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010E3-E8E0-1946-9316-4B9B6F22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CB50-92AF-482E-89CB-A3FEEDAC94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697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reeform 7">
            <a:extLst>
              <a:ext uri="{FF2B5EF4-FFF2-40B4-BE49-F238E27FC236}">
                <a16:creationId xmlns:a16="http://schemas.microsoft.com/office/drawing/2014/main" id="{6794FF07-E584-C229-7700-88FD36BE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67" name="Line 8">
            <a:extLst>
              <a:ext uri="{FF2B5EF4-FFF2-40B4-BE49-F238E27FC236}">
                <a16:creationId xmlns:a16="http://schemas.microsoft.com/office/drawing/2014/main" id="{DC9EE20B-8A0B-523C-C3A3-6CBB67329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9C7494C3-168E-FEEF-A7B2-FBF838493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64869" name="Rectangle 3">
            <a:extLst>
              <a:ext uri="{FF2B5EF4-FFF2-40B4-BE49-F238E27FC236}">
                <a16:creationId xmlns:a16="http://schemas.microsoft.com/office/drawing/2014/main" id="{64659B0E-D65F-8B51-7A80-EDA49137D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5B6634D-4804-D832-2858-EE7E9C4033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defTabSz="914400" eaLnBrk="1" hangingPunct="1">
              <a:defRPr sz="1200" smtClean="0">
                <a:latin typeface="+mj-lt"/>
                <a:cs typeface="+mn-cs"/>
              </a:defRPr>
            </a:lvl1pPr>
          </a:lstStyle>
          <a:p>
            <a:pPr>
              <a:defRPr/>
            </a:pPr>
            <a:fld id="{317EBA26-2348-4294-BF14-2165EE975B23}" type="datetime1">
              <a:rPr lang="hr-HR"/>
              <a:pPr>
                <a:defRPr/>
              </a:pPr>
              <a:t>14.2.2025.</a:t>
            </a:fld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781EE5B-AD2D-B49F-5C71-DBE913CBBD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200">
                <a:latin typeface="+mj-lt"/>
              </a:defRPr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B8CA345-B274-3FB0-6373-8260739481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latin typeface="+mj-lt"/>
              </a:defRPr>
            </a:lvl1pPr>
          </a:lstStyle>
          <a:p>
            <a:fld id="{3DB67255-340E-4EB8-9020-487BC521C69A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73A528DF-23ED-205A-2C97-849353201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1" tIns="45643" rIns="91281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63F54272-6CC8-7479-827A-88C6FB23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1" tIns="45643" rIns="91281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C2399C44-E462-D236-59FB-CD97189C6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1" tIns="45643" rIns="91281" bIns="4564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fld id="{A96386DF-1164-469C-BFED-C60670ECDB1C}" type="datetime1">
              <a:rPr lang="hr-HR" altLang="en-US"/>
              <a:pPr/>
              <a:t>14.2.2025.</a:t>
            </a:fld>
            <a:endParaRPr lang="hr-HR" alt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25BCC86F-A382-743D-2C2A-BDE4418AAD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1" tIns="45643" rIns="91281" bIns="4564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r>
              <a:rPr lang="hr-HR" altLang="en-US" dirty="0"/>
              <a:t>amdg.eu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5DD487C0-8800-77AC-2FA3-A2E73FA2C1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1" tIns="45643" rIns="91281" bIns="456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D5E7BF4C-814A-4A6E-8551-417C2839162F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184327" name="Freeform 7">
            <a:extLst>
              <a:ext uri="{FF2B5EF4-FFF2-40B4-BE49-F238E27FC236}">
                <a16:creationId xmlns:a16="http://schemas.microsoft.com/office/drawing/2014/main" id="{0AB0B3EB-237B-01BA-E3A6-60A5543B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28" name="Line 8">
            <a:extLst>
              <a:ext uri="{FF2B5EF4-FFF2-40B4-BE49-F238E27FC236}">
                <a16:creationId xmlns:a16="http://schemas.microsoft.com/office/drawing/2014/main" id="{100089A1-1914-1E8F-E937-CA33060F7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32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1">
            <a:extLst>
              <a:ext uri="{FF2B5EF4-FFF2-40B4-BE49-F238E27FC236}">
                <a16:creationId xmlns:a16="http://schemas.microsoft.com/office/drawing/2014/main" id="{71DBEB66-2E3E-6493-2B8F-A71C05FD62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" name="Freeform 17" descr="CITTEXT">
              <a:extLst>
                <a:ext uri="{FF2B5EF4-FFF2-40B4-BE49-F238E27FC236}">
                  <a16:creationId xmlns:a16="http://schemas.microsoft.com/office/drawing/2014/main" id="{698A04AA-0D49-414B-37AE-3DD0CE31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hangingPunct="1">
                <a:defRPr/>
              </a:pPr>
              <a:endParaRPr lang="hr-HR" sz="1800" b="1">
                <a:latin typeface="Tahoma" pitchFamily="34" charset="0"/>
                <a:cs typeface="+mn-cs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676DEA0F-3489-088C-39CE-D77DB3DED2C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hangingPunct="1">
                <a:defRPr/>
              </a:pPr>
              <a:endParaRPr lang="hr-HR" sz="1800" b="1">
                <a:latin typeface="Tahoma" pitchFamily="34" charset="0"/>
                <a:cs typeface="+mn-cs"/>
              </a:endParaRPr>
            </a:p>
          </p:txBody>
        </p:sp>
        <p:pic>
          <p:nvPicPr>
            <p:cNvPr id="205829" name="Picture 8" descr="CITBANND">
              <a:extLst>
                <a:ext uri="{FF2B5EF4-FFF2-40B4-BE49-F238E27FC236}">
                  <a16:creationId xmlns:a16="http://schemas.microsoft.com/office/drawing/2014/main" id="{4EA2DD0D-72FC-7A78-E210-355CF5916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EC7444F8-4DCB-17AB-9AB0-DD8B8D877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hangingPunct="1">
                <a:defRPr/>
              </a:pPr>
              <a:endParaRPr lang="hr-HR" sz="1800" b="1">
                <a:latin typeface="Tahoma" pitchFamily="34" charset="0"/>
                <a:cs typeface="+mn-cs"/>
              </a:endParaRPr>
            </a:p>
          </p:txBody>
        </p:sp>
        <p:grpSp>
          <p:nvGrpSpPr>
            <p:cNvPr id="205831" name="Group 20">
              <a:extLst>
                <a:ext uri="{FF2B5EF4-FFF2-40B4-BE49-F238E27FC236}">
                  <a16:creationId xmlns:a16="http://schemas.microsoft.com/office/drawing/2014/main" id="{732435CD-397B-4657-6FB0-408C3C6800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86B14669-A7F7-833B-E0B7-680F7D64C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eaLnBrk="1" hangingPunct="1">
                  <a:defRPr/>
                </a:pPr>
                <a:endParaRPr lang="hr-HR" sz="1800" b="1"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205833" name="Group 15">
                <a:extLst>
                  <a:ext uri="{FF2B5EF4-FFF2-40B4-BE49-F238E27FC236}">
                    <a16:creationId xmlns:a16="http://schemas.microsoft.com/office/drawing/2014/main" id="{DAD3CEDA-9949-6FE2-630E-6CE882867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BA2FB92-1186-6324-E0FA-BD374D5FF54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7C301CA-9E7D-A550-584C-BEF9248CF1E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7E33808-8852-6B95-35B4-7197B03C2E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F475728-A5C1-B7A0-2374-C4E9BA5CB1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205838" name="Rectangle 2">
            <a:extLst>
              <a:ext uri="{FF2B5EF4-FFF2-40B4-BE49-F238E27FC236}">
                <a16:creationId xmlns:a16="http://schemas.microsoft.com/office/drawing/2014/main" id="{04B49AC2-C4B5-57F6-FF40-2927B5AC5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839" name="Rectangle 3">
            <a:extLst>
              <a:ext uri="{FF2B5EF4-FFF2-40B4-BE49-F238E27FC236}">
                <a16:creationId xmlns:a16="http://schemas.microsoft.com/office/drawing/2014/main" id="{8AE61ED5-A6F2-D735-0355-731DED30B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FABA-30D3-E496-0FCF-B8B96BBE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224B574-F9AE-0BA7-E1E3-2EC9B90ED8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1" y="1241425"/>
            <a:ext cx="4034365" cy="2187576"/>
          </a:xfrm>
        </p:spPr>
        <p:txBody>
          <a:bodyPr/>
          <a:lstStyle/>
          <a:p>
            <a:pPr algn="l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Koliko je jaka ljubav</a:t>
            </a:r>
            <a:endParaRPr lang="hr-HR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4551F26B-DC8E-F5BA-F189-011592F143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3608" y="4010025"/>
            <a:ext cx="7377113" cy="24479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Zaljubljenost zaručnika i zaručnice u Pjesmi nad pjesmama</a:t>
            </a:r>
          </a:p>
          <a:p>
            <a:pPr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 – amdg.eu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E7A171-02F3-5A7C-33F9-8B6F84AC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0BDFE6C8-9E8F-239A-31F9-10B666FC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8505BC3B-438A-EDC1-51BE-1B931CF6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B32DC1F-2DCE-B546-BE0F-167C9ECA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926" y="0"/>
            <a:ext cx="4520298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1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F4E02551-90D4-C48D-4FC6-24758368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07368EE5-C0FD-9CA4-086D-6EDBAE2C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5C5-FAE8-483F-9900-554F2A509122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85EBA2C8-0CD1-909F-6257-3821C307C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Duševna patnja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FEB653C-035C-C8FA-379E-72CB08B95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414"/>
            <a:ext cx="8291264" cy="4989512"/>
          </a:xfrm>
        </p:spPr>
        <p:txBody>
          <a:bodyPr lIns="91301" tIns="45653" rIns="91301" bIns="45653"/>
          <a:lstStyle/>
          <a:p>
            <a:r>
              <a:rPr lang="hr-HR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zbog čežnje </a:t>
            </a:r>
            <a:br>
              <a:rPr lang="hr-HR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5,2.6.8: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bdije (5,2)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ga pred </a:t>
            </a:r>
            <a:b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vratima (5,6)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daha, izvan sebe, 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duša mi otišla” (5,6)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Bolesna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ljubavi” (2,5; 5,8) </a:t>
            </a:r>
          </a:p>
          <a:p>
            <a:pPr lvl="1"/>
            <a:r>
              <a:rPr lang="hr-HR" altLang="en-US" sz="2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Ponovljeno razočaranje u 3,1b; 5,6b: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“Tražila, nisam našla” (3,1; 5,6)</a:t>
            </a:r>
          </a:p>
        </p:txBody>
      </p:sp>
      <p:pic>
        <p:nvPicPr>
          <p:cNvPr id="191492" name="Picture 5">
            <a:extLst>
              <a:ext uri="{FF2B5EF4-FFF2-40B4-BE49-F238E27FC236}">
                <a16:creationId xmlns:a16="http://schemas.microsoft.com/office/drawing/2014/main" id="{A0DB49C3-75BB-F767-C807-50E159B02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0"/>
            <a:ext cx="4140200" cy="3400425"/>
          </a:xfrm>
          <a:noFill/>
        </p:spPr>
      </p:pic>
      <p:sp>
        <p:nvSpPr>
          <p:cNvPr id="191493" name="Text Box 4">
            <a:extLst>
              <a:ext uri="{FF2B5EF4-FFF2-40B4-BE49-F238E27FC236}">
                <a16:creationId xmlns:a16="http://schemas.microsoft.com/office/drawing/2014/main" id="{030BDC99-3A2D-C6A7-4438-6AE4097C6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3573463"/>
            <a:ext cx="38338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hr-HR" altLang="en-US" sz="1100">
                <a:latin typeface="Arial" panose="020B0604020202020204" pitchFamily="34" charset="0"/>
                <a:cs typeface="Times New Roman" panose="02020603050405020304" pitchFamily="18" charset="0"/>
              </a:rPr>
              <a:t>J. Tissot, “Zaviruje kroz rešetku” Pj 2,9b    Usp. 5,2b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DF40345-CDF9-2A36-9A8C-9D920E3A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B4DAF0AA-BBDF-8B16-C7AE-D645246F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DF3C-F50E-440C-8276-F53B52084093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A9121BAF-5086-4ABA-D04F-A23E4D464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Preokret u Pjesmi (Pj 4,8-10)</a:t>
            </a:r>
            <a:endParaRPr lang="de-DE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C0E850D-3C5D-8F54-9724-BC6FE2582D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8088"/>
            <a:ext cx="8363272" cy="4922837"/>
          </a:xfrm>
        </p:spPr>
        <p:txBody>
          <a:bodyPr lIns="91301" tIns="45653" rIns="91301" bIns="45653"/>
          <a:lstStyle/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kaže zaručnik o svom srcu u </a:t>
            </a:r>
            <a:r>
              <a:rPr lang="hr-HR" altLang="en-US" sz="29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4,9?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srce</a:t>
            </a:r>
            <a:r>
              <a:rPr lang="it-IT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mi </a:t>
            </a:r>
            <a:r>
              <a:rPr lang="it-IT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ranila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glagol od </a:t>
            </a:r>
            <a:r>
              <a:rPr lang="he-IL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לב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“srce”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Njezine oči ga zbunjuju (6,5)</a:t>
            </a:r>
            <a:endParaRPr lang="it-IT" alt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Čija ljubav istaknuta </a:t>
            </a:r>
            <a:b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4,10?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Pohvala </a:t>
            </a:r>
            <a:r>
              <a:rPr lang="hr-HR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jezin</a:t>
            </a:r>
            <a:r>
              <a:rPr lang="hr-HR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hr-HR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slađa</a:t>
            </a:r>
            <a:r>
              <a:rPr lang="it-IT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it-IT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</a:t>
            </a:r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1,2; 4,2</a:t>
            </a:r>
            <a:endParaRPr lang="it-IT" alt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2516" name="Picture 4">
            <a:extLst>
              <a:ext uri="{FF2B5EF4-FFF2-40B4-BE49-F238E27FC236}">
                <a16:creationId xmlns:a16="http://schemas.microsoft.com/office/drawing/2014/main" id="{9D569825-72ED-B34A-8B45-84BF31E098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3212976"/>
            <a:ext cx="3984625" cy="314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B80BA35-B565-DF54-7F51-24D9DE0C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072A9AB-9C48-8F51-75AD-4D728926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BE3-5C1A-4992-BAED-4A81E062A009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AB2FBCEE-AF3C-E184-AD6C-D829C49F7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Najvažnije iskustvo</a:t>
            </a:r>
            <a:endParaRPr lang="de-DE" altLang="en-US" sz="5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80CC48-65D8-B28B-2116-61682BB677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1414"/>
            <a:ext cx="7967663" cy="4989512"/>
          </a:xfrm>
        </p:spPr>
        <p:txBody>
          <a:bodyPr lIns="91301" tIns="45653" rIns="91301" bIns="45653"/>
          <a:lstStyle/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je zaručnik </a:t>
            </a:r>
            <a:b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 u </a:t>
            </a:r>
            <a:r>
              <a:rPr lang="hr-HR" altLang="en-US" sz="29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4,8-12?</a:t>
            </a:r>
            <a:r>
              <a:rPr lang="it-IT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nevjesto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zaručnica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8-12)</a:t>
            </a:r>
            <a:endParaRPr lang="hr-HR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put, 5x + 5,1</a:t>
            </a:r>
          </a:p>
          <a:p>
            <a:pPr lvl="1"/>
            <a:r>
              <a:rPr lang="hr-HR" altLang="en-US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put u v9.10.12:</a:t>
            </a:r>
          </a:p>
          <a:p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sestro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5x 4,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9.10.12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5,1.2</a:t>
            </a:r>
            <a:r>
              <a:rPr lang="it-IT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it-IT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 si mi </a:t>
            </a:r>
            <a:r>
              <a:rPr lang="it-IT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</a:t>
            </a:r>
            <a:r>
              <a:rPr lang="it-IT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Prijateljica (4,1.7; 5,2; 6,4)</a:t>
            </a:r>
          </a:p>
        </p:txBody>
      </p:sp>
      <p:pic>
        <p:nvPicPr>
          <p:cNvPr id="193540" name="Picture 4" descr="Slikovni rezultat za solomon song">
            <a:extLst>
              <a:ext uri="{FF2B5EF4-FFF2-40B4-BE49-F238E27FC236}">
                <a16:creationId xmlns:a16="http://schemas.microsoft.com/office/drawing/2014/main" id="{9AE04DC9-4938-DCBF-064E-E838B0369B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1141413"/>
            <a:ext cx="4440237" cy="333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673B0D71-4F23-542F-0B10-A5AC006D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E345130-D6DB-C670-5A89-58B15660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5F9C-F562-47B9-8A82-407782240295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F5C3C5AD-28DE-BBC2-AC20-1B040F759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00100"/>
          </a:xfrm>
        </p:spPr>
        <p:txBody>
          <a:bodyPr lIns="91301" tIns="45653" rIns="91301" bIns="45653" anchor="b"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Zaručnik (3,9)?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32E43EC-7A2C-9D70-693B-FE991AC1A6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46150"/>
            <a:ext cx="8229600" cy="5184775"/>
          </a:xfrm>
        </p:spPr>
        <p:txBody>
          <a:bodyPr lIns="91301" tIns="45653" rIns="91301" bIns="45653"/>
          <a:lstStyle/>
          <a:p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Salomon (3,9;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1,1.5; 3,7.11; 8,11s)</a:t>
            </a:r>
          </a:p>
          <a:p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Salomonova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pjesma (1,1)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šatorske zavjese (Š. 1,5 – usp. 2 Sam 7,2;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17,1) – zaručnica govori o svojoj ljepoti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nosiljka (3,7) – iz pustinje (6), s tjelohraniteljima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prijestolje (na nosiljci 3,9) – od cedrovine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Zaručnica: “Kćeri sionske, vidite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(3,11)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plodan vinograd (8,11)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“Tebi, Salomone, tisuća” (8,12) – srebrnjaka (11)</a:t>
            </a:r>
          </a:p>
        </p:txBody>
      </p:sp>
      <p:pic>
        <p:nvPicPr>
          <p:cNvPr id="194564" name="Picture 4" descr="Slikovni rezultat za solomon song">
            <a:extLst>
              <a:ext uri="{FF2B5EF4-FFF2-40B4-BE49-F238E27FC236}">
                <a16:creationId xmlns:a16="http://schemas.microsoft.com/office/drawing/2014/main" id="{99715F30-B0D7-D07F-139C-43514BE815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0"/>
            <a:ext cx="4046537" cy="2462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3077322-A8CF-21E2-744F-146900D8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B38E476-63A2-B5BF-2C44-A18002BF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64FB-E2CE-449A-8F34-751329B842A1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D9AC17BC-2C17-A002-B9D4-CD67A6F65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00100"/>
          </a:xfrm>
        </p:spPr>
        <p:txBody>
          <a:bodyPr lIns="91301" tIns="45653" rIns="91301" bIns="45653" anchor="b"/>
          <a:lstStyle/>
          <a:p>
            <a:r>
              <a:rPr lang="hr-HR" alt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Cilj procesa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E9F3A9F-C75B-E181-AE7A-C5B60D4CEE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229600" cy="5400675"/>
          </a:xfrm>
        </p:spPr>
        <p:txBody>
          <a:bodyPr lIns="91301" tIns="45653" rIns="91301" bIns="45653"/>
          <a:lstStyle/>
          <a:p>
            <a:pPr lvl="1"/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“iz pustinje” (3,6; 8,5) </a:t>
            </a:r>
            <a:b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tko dolazi u 3,9; 8,5?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 (3,9)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 naslonjena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svoga dragoga (8,5)</a:t>
            </a:r>
          </a:p>
          <a:p>
            <a:pPr lvl="1"/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Govori li kralj u 8,4 (usp. 2,7; 3,5)?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budite ljubav moju!” (8,4)</a:t>
            </a:r>
          </a:p>
          <a:p>
            <a:pPr lvl="1"/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je zaručnica (7,1ab)?</a:t>
            </a:r>
          </a:p>
          <a:p>
            <a:r>
              <a:rPr lang="hr-HR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Sulamka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(2x 7,1) – usp. 8,10:</a:t>
            </a:r>
          </a:p>
          <a:p>
            <a:pPr lvl="1"/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očima njegovim kao jedna koja je našla “šalom”</a:t>
            </a:r>
          </a:p>
          <a:p>
            <a:pPr lvl="1"/>
            <a:r>
              <a:rPr lang="he-IL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שׁלום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</a:t>
            </a:r>
            <a:r>
              <a:rPr lang="hr-HR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lôm 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Miro (</a:t>
            </a:r>
            <a:r>
              <a:rPr lang="hr-HR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Pacificus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</a:t>
            </a:r>
            <a:r>
              <a:rPr lang="hr-HR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</a:t>
            </a:r>
            <a:endParaRPr lang="hr-H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88" name="Picture 4">
            <a:extLst>
              <a:ext uri="{FF2B5EF4-FFF2-40B4-BE49-F238E27FC236}">
                <a16:creationId xmlns:a16="http://schemas.microsoft.com/office/drawing/2014/main" id="{780EA43D-9588-2889-0C6B-1F8FCC35F8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0"/>
            <a:ext cx="3789362" cy="3157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0114B-82A0-E80E-5EA0-92872140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B55A287-BEFE-2FB6-72B0-71421D229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i onaj koga ljubi duša moja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545915-4D3A-A77C-7C5E-D7136CDB1F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872" cy="4530725"/>
          </a:xfrm>
        </p:spPr>
        <p:txBody>
          <a:bodyPr/>
          <a:lstStyle/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Čija me ljubav nosi i ispunja?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 li pravilno njegovati  blizinu i nježnost?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Kakva su moja trpljenja u ljubavi?</a:t>
            </a:r>
            <a:endParaRPr lang="hr-HR" altLang="en-US" sz="3600" dirty="0"/>
          </a:p>
        </p:txBody>
      </p:sp>
      <p:pic>
        <p:nvPicPr>
          <p:cNvPr id="3" name="Picture 5" descr="3">
            <a:extLst>
              <a:ext uri="{FF2B5EF4-FFF2-40B4-BE49-F238E27FC236}">
                <a16:creationId xmlns:a16="http://schemas.microsoft.com/office/drawing/2014/main" id="{F2008C6D-A9DB-5393-DAF5-729A937CA9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3207"/>
            <a:ext cx="3869432" cy="48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C935C-3C6D-DF85-1E71-7D33C67B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DA5227-39D7-1595-E15C-A805347D68B6}"/>
              </a:ext>
            </a:extLst>
          </p:cNvPr>
          <p:cNvSpPr txBox="1"/>
          <p:nvPr/>
        </p:nvSpPr>
        <p:spPr>
          <a:xfrm>
            <a:off x="827584" y="692696"/>
            <a:ext cx="8064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se raduje srce (</a:t>
            </a:r>
            <a:r>
              <a:rPr lang="hr-HR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105)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music note&#10;&#10;AI-generated content may be incorrect.">
            <a:extLst>
              <a:ext uri="{FF2B5EF4-FFF2-40B4-BE49-F238E27FC236}">
                <a16:creationId xmlns:a16="http://schemas.microsoft.com/office/drawing/2014/main" id="{43F19D21-58D1-DF16-56D6-63094FCA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D98FB7-D75A-CD80-7797-FDC0B382B3BB}"/>
              </a:ext>
            </a:extLst>
          </p:cNvPr>
          <p:cNvSpPr txBox="1"/>
          <p:nvPr/>
        </p:nvSpPr>
        <p:spPr>
          <a:xfrm>
            <a:off x="827584" y="692696"/>
            <a:ext cx="8064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Gospodnja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(Ps 103)</a:t>
            </a:r>
          </a:p>
        </p:txBody>
      </p:sp>
      <p:pic>
        <p:nvPicPr>
          <p:cNvPr id="7" name="Picture 6" descr="A black and white image of a musical instrument&#10;&#10;AI-generated content may be incorrect.">
            <a:extLst>
              <a:ext uri="{FF2B5EF4-FFF2-40B4-BE49-F238E27FC236}">
                <a16:creationId xmlns:a16="http://schemas.microsoft.com/office/drawing/2014/main" id="{75A67035-3FE8-4A1D-F7A8-1B73D05D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90364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29E6F-2DF4-8971-BBA6-E5F9532F9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C33511E6-FD01-13CB-84C7-82AF36B0BF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1" y="1241425"/>
            <a:ext cx="4034365" cy="2187576"/>
          </a:xfrm>
        </p:spPr>
        <p:txBody>
          <a:bodyPr/>
          <a:lstStyle/>
          <a:p>
            <a:pPr algn="l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Koliko je jaka ljubav</a:t>
            </a:r>
            <a:endParaRPr lang="hr-HR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A165310D-CB01-A13F-2DD0-81440E56B7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3608" y="4010025"/>
            <a:ext cx="7377113" cy="24479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Zaljubljenost zaručnika i zaručnice u Pjesmi nad pjesmama</a:t>
            </a:r>
          </a:p>
          <a:p>
            <a:pPr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 – amdg.eu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BEF629-D4C4-0936-E435-18826430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58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E8A3EA3F-F94F-5076-B0E5-8A891ED9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F6BD1BD2-10DC-867B-15FE-F47DF684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5888"/>
            <a:ext cx="12398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FA1152D-B894-AD47-553B-5D2EDFFF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926" y="0"/>
            <a:ext cx="4520298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9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3B460C3-06C4-EE38-0895-D94FDA561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i onaj koga ljubi duša moja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334F20-5FE6-23F6-057B-894A331C40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872" cy="4530725"/>
          </a:xfrm>
        </p:spPr>
        <p:txBody>
          <a:bodyPr/>
          <a:lstStyle/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Čija me ljubav nosi i ispunja?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Znam li pravilno njegovati  blizinu i nježnost?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Kakva su moja trpljenja u ljubavi?</a:t>
            </a:r>
            <a:endParaRPr lang="hr-HR" altLang="en-US" sz="3600" dirty="0"/>
          </a:p>
        </p:txBody>
      </p:sp>
      <p:pic>
        <p:nvPicPr>
          <p:cNvPr id="3" name="Picture 5" descr="3">
            <a:extLst>
              <a:ext uri="{FF2B5EF4-FFF2-40B4-BE49-F238E27FC236}">
                <a16:creationId xmlns:a16="http://schemas.microsoft.com/office/drawing/2014/main" id="{068F701C-DDB3-952B-B6EF-9C77F416C6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3207"/>
            <a:ext cx="3869432" cy="48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741AB24-5F08-CE15-F9DA-774141BB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3DCB8BC-82E3-D9CF-5761-4E2C922B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2B2D-8BCD-48AE-8546-35A9F8BAB953}" type="slidenum">
              <a:rPr lang="hr-HR" altLang="en-US"/>
              <a:pPr/>
              <a:t>5</a:t>
            </a:fld>
            <a:endParaRPr lang="hr-HR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230C4421-BE2C-AFBA-DD69-6D20BC725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Čežnja koji ispunja i aktivira</a:t>
            </a:r>
            <a:endParaRPr lang="de-DE" alt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B8D70C9-8FDA-B27C-B54E-294AAA7E2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8088"/>
            <a:ext cx="6726238" cy="4922837"/>
          </a:xfrm>
        </p:spPr>
        <p:txBody>
          <a:bodyPr lIns="91301" tIns="45653" rIns="91301" bIns="45653"/>
          <a:lstStyle/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Kvaliteta ljubavi u </a:t>
            </a:r>
            <a:b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i 4,10; 8,6?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Bolja (slađa) od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vina (</a:t>
            </a:r>
            <a:r>
              <a:rPr lang="hr-HR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1,2; 4,2)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plamen (</a:t>
            </a:r>
            <a:r>
              <a:rPr lang="hr-HR" alt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</a:t>
            </a:r>
            <a:r>
              <a:rPr lang="hr-HR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8,6)</a:t>
            </a: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Želi se povući </a:t>
            </a:r>
            <a:b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osamu (1,4):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“povuci me, bježimo”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(Š. “nas”)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9C69D321-89F1-6C1A-2EB8-EF45AC0765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1273175"/>
            <a:ext cx="3543300" cy="490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883D40E-9D38-CEA2-5F1B-FB4AED1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44604F5-6DB5-091E-8E23-A272AA57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7B00-68E0-4AEA-B43D-B52042FF8B88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796130C7-55C7-09ED-010E-687742618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Komunikativna </a:t>
            </a:r>
            <a:endParaRPr lang="de-DE" altLang="en-US" sz="5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1AF34CF-CD80-B905-CDF4-3EDEF6A5CC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2825"/>
            <a:ext cx="6726238" cy="5118100"/>
          </a:xfrm>
        </p:spPr>
        <p:txBody>
          <a:bodyPr lIns="91301" tIns="45653" rIns="91301" bIns="45653"/>
          <a:lstStyle/>
          <a:p>
            <a:r>
              <a:rPr lang="hr-HR" alt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Zaručnica komunicira: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zaručnikom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kćerima Jeruzalemskim 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čuvarima grada (3,3)</a:t>
            </a:r>
          </a:p>
          <a:p>
            <a:pPr lvl="1"/>
            <a:r>
              <a:rPr lang="hr-HR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braćom (8,8-11)</a:t>
            </a: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Kakav dijalog u 1,9-17?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međusobno divljenje</a:t>
            </a: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Biblijska “sidra” (3,7; 6,4):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Izrael (3,7); Jeruzalem (6,4)</a:t>
            </a:r>
          </a:p>
        </p:txBody>
      </p:sp>
      <p:pic>
        <p:nvPicPr>
          <p:cNvPr id="187396" name="Picture 4" descr="Slikovni rezultat za bride in the song of solomon">
            <a:extLst>
              <a:ext uri="{FF2B5EF4-FFF2-40B4-BE49-F238E27FC236}">
                <a16:creationId xmlns:a16="http://schemas.microsoft.com/office/drawing/2014/main" id="{0D42D5B8-4442-9AD1-69AE-757B6D42F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7525" y="0"/>
            <a:ext cx="3546475" cy="489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1D74911-5056-D280-52D7-C1B45563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A0573CA-18E2-A0D7-E814-1C94190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B7CA-C004-4FF8-BFD4-364CDBFE4F0D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0B99A784-1475-0A59-810E-D9E8609FF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29600" cy="800100"/>
          </a:xfrm>
        </p:spPr>
        <p:txBody>
          <a:bodyPr lIns="91301" tIns="45653" rIns="91301" bIns="45653" anchor="b"/>
          <a:lstStyle/>
          <a:p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Pogled pun ljubavi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BF42C3D-F668-FE27-351B-AF6CD0553D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8291512" cy="5150197"/>
          </a:xfrm>
        </p:spPr>
        <p:txBody>
          <a:bodyPr lIns="91301" tIns="45653" rIns="91301" bIns="45653"/>
          <a:lstStyle/>
          <a:p>
            <a:pPr lvl="1"/>
            <a:r>
              <a:rPr lang="hr-HR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Osjećaj u </a:t>
            </a:r>
            <a:r>
              <a:rPr lang="hr-HR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2,16a; 6,3a</a:t>
            </a:r>
            <a:r>
              <a:rPr lang="hr-HR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“Dragi moj pripada 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meni, a ja njemu” </a:t>
            </a:r>
          </a:p>
          <a:p>
            <a:pPr lvl="1"/>
            <a:r>
              <a:rPr lang="hr-HR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Blizina i nježnost u 2,6; 8,3?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“Njegova mi je lijeva ruka pod</a:t>
            </a:r>
            <a:b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glavom, a desnom me grli”</a:t>
            </a:r>
          </a:p>
          <a:p>
            <a:pPr lvl="1"/>
            <a:r>
              <a:rPr lang="hr-HR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Utjelovljena kontemplacija</a:t>
            </a:r>
          </a:p>
          <a:p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Kosa, zubi, usne, usta, nos, čelo, obrazi, vrat, jezik, nepce, ruke, bokovi, bedra, krilo, uvojci, dah… on: Libanon + ona: palma</a:t>
            </a:r>
          </a:p>
        </p:txBody>
      </p:sp>
      <p:pic>
        <p:nvPicPr>
          <p:cNvPr id="188420" name="Picture 4">
            <a:extLst>
              <a:ext uri="{FF2B5EF4-FFF2-40B4-BE49-F238E27FC236}">
                <a16:creationId xmlns:a16="http://schemas.microsoft.com/office/drawing/2014/main" id="{8FA124DE-9522-B194-EAD6-AD75C3459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7013"/>
            <a:ext cx="3657600" cy="296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845A6F8-C463-EB62-8570-363A3A33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957462C-CC00-02B1-67D8-9F252AD0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FAC9-76CA-40B0-909F-52C5934FC940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26477CB8-8F79-E05E-C569-021DD853C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00100"/>
          </a:xfrm>
        </p:spPr>
        <p:txBody>
          <a:bodyPr lIns="91301" tIns="45653" rIns="91301" bIns="45653" anchor="b"/>
          <a:lstStyle/>
          <a:p>
            <a:r>
              <a:rPr lang="hr-HR" altLang="en-US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Pažljiva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301532-ED44-4CB2-6206-A0564AF6F6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77913"/>
            <a:ext cx="8359775" cy="5053012"/>
          </a:xfrm>
        </p:spPr>
        <p:txBody>
          <a:bodyPr lIns="91301" tIns="45653" rIns="91301" bIns="45653"/>
          <a:lstStyle/>
          <a:p>
            <a:pPr lvl="1"/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</a:t>
            </a:r>
            <a:r>
              <a:rPr lang="hr-HR" altLang="en-US" sz="25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motivi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opisa?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Vinograd, smokva, nar,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trska, cimet, ljiljan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iz prirode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Post 1,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104)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stado koza, ovaca</a:t>
            </a:r>
          </a:p>
          <a:p>
            <a:pPr lvl="1"/>
            <a:r>
              <a:rPr lang="hr-HR" altLang="en-US" sz="25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Kakav stav u </a:t>
            </a:r>
            <a:r>
              <a:rPr lang="hr-HR" altLang="en-US" sz="2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2,7; 3,5</a:t>
            </a:r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budite ljubav 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moju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(Š. ljubljenu, 2,7; 3,5)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“Ustani, dragano…!” (2,10) – </a:t>
            </a:r>
            <a:r>
              <a:rPr lang="hr-HR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govori?</a:t>
            </a:r>
          </a:p>
          <a:p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Zaručnica – sluša i pamti</a:t>
            </a:r>
          </a:p>
        </p:txBody>
      </p:sp>
      <p:pic>
        <p:nvPicPr>
          <p:cNvPr id="189444" name="Picture 4" descr="Slikovni rezultat za bride in the song of solomon">
            <a:extLst>
              <a:ext uri="{FF2B5EF4-FFF2-40B4-BE49-F238E27FC236}">
                <a16:creationId xmlns:a16="http://schemas.microsoft.com/office/drawing/2014/main" id="{674DD0E2-487F-B8B7-7308-BE3B3174BC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0"/>
            <a:ext cx="4046537" cy="404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B02617D-BCB0-1478-D984-59EF8662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en-US" dirty="0"/>
              <a:t>amdg.eu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2308E99F-692B-D150-B439-6E9D0814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A470-B6B2-4345-AE96-D346E5C9B87B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47261B05-095A-8729-8AC6-799C5165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3600"/>
          </a:xfrm>
        </p:spPr>
        <p:txBody>
          <a:bodyPr lIns="91301" tIns="45653" rIns="91301" bIns="45653" anchor="b"/>
          <a:lstStyle/>
          <a:p>
            <a:r>
              <a:rPr lang="hr-HR" altLang="en-US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Višestruko trpljenje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36006CF-B3BB-045F-714A-3C2C09BD1F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7380288" cy="4862512"/>
          </a:xfrm>
        </p:spPr>
        <p:txBody>
          <a:bodyPr lIns="91301" tIns="45653" rIns="91301" bIns="45653"/>
          <a:lstStyle/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Kakva su braća prema </a:t>
            </a:r>
            <a:b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njoj u 1,6?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braće: iskorištavana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radnica (1,6)</a:t>
            </a: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čine čuvari grada u 5,7?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napadnuta, razodjevena (5,7 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3,3</a:t>
            </a: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altLang="en-US" sz="29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Savjetnice u 5,9? </a:t>
            </a:r>
          </a:p>
          <a:p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“Bolji od drugih?” (5,9)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18812FF8-1AC0-62F7-853E-FD238586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644900"/>
            <a:ext cx="3132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3" rIns="91301" bIns="45653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1100">
                <a:latin typeface="Arial" panose="020B0604020202020204" pitchFamily="34" charset="0"/>
                <a:cs typeface="Times New Roman" panose="02020603050405020304" pitchFamily="18" charset="0"/>
              </a:rPr>
              <a:t>The Beloved ('The Bride')', Dante Gabriel Rossetti, 1865-6</a:t>
            </a:r>
          </a:p>
        </p:txBody>
      </p:sp>
      <p:pic>
        <p:nvPicPr>
          <p:cNvPr id="190469" name="Picture 5" descr="Slikovni rezultat za bride in the song of solomon">
            <a:extLst>
              <a:ext uri="{FF2B5EF4-FFF2-40B4-BE49-F238E27FC236}">
                <a16:creationId xmlns:a16="http://schemas.microsoft.com/office/drawing/2014/main" id="{AF23A060-C844-70AA-38E8-B34C9ECD8C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3288" y="0"/>
            <a:ext cx="3160712" cy="368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Edge">
  <a:themeElements>
    <a:clrScheme name="5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5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Edge">
  <a:themeElements>
    <a:clrScheme name="3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3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86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873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Garamond</vt:lpstr>
      <vt:lpstr>Tahoma</vt:lpstr>
      <vt:lpstr>Times New Roman</vt:lpstr>
      <vt:lpstr>Wingdings</vt:lpstr>
      <vt:lpstr>5_Edge</vt:lpstr>
      <vt:lpstr>3_Edge</vt:lpstr>
      <vt:lpstr>1_TS001069000</vt:lpstr>
      <vt:lpstr>6. Koliko je jaka ljubav</vt:lpstr>
      <vt:lpstr>PowerPoint Presentation</vt:lpstr>
      <vt:lpstr>6. Koliko je jaka ljubav</vt:lpstr>
      <vt:lpstr>Ja i onaj koga ljubi duša moja</vt:lpstr>
      <vt:lpstr>Čežnja koji ispunja i aktivira</vt:lpstr>
      <vt:lpstr>Komunikativna </vt:lpstr>
      <vt:lpstr>Pogled pun ljubavi</vt:lpstr>
      <vt:lpstr>Pažljiva</vt:lpstr>
      <vt:lpstr>Višestruko trpljenje</vt:lpstr>
      <vt:lpstr>Duševna patnja</vt:lpstr>
      <vt:lpstr>Preokret u Pjesmi (Pj 4,8-10)</vt:lpstr>
      <vt:lpstr>Najvažnije iskustvo</vt:lpstr>
      <vt:lpstr>Zaručnik (3,9)?</vt:lpstr>
      <vt:lpstr>Cilj procesa</vt:lpstr>
      <vt:lpstr>Ja i onaj koga ljubi duša moja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Auferstehung in der Bibel</dc:title>
  <dc:creator>Communaute Saint Benoit</dc:creator>
  <cp:lastModifiedBy>Niko Bilić</cp:lastModifiedBy>
  <cp:revision>111</cp:revision>
  <cp:lastPrinted>1601-01-01T00:00:00Z</cp:lastPrinted>
  <dcterms:created xsi:type="dcterms:W3CDTF">2011-04-07T09:38:32Z</dcterms:created>
  <dcterms:modified xsi:type="dcterms:W3CDTF">2025-02-14T17:43:46Z</dcterms:modified>
</cp:coreProperties>
</file>